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19" r:id="rId3"/>
    <p:sldId id="321" r:id="rId4"/>
    <p:sldId id="257" r:id="rId5"/>
    <p:sldId id="273" r:id="rId6"/>
    <p:sldId id="259" r:id="rId7"/>
    <p:sldId id="262" r:id="rId8"/>
    <p:sldId id="264" r:id="rId9"/>
    <p:sldId id="266" r:id="rId10"/>
    <p:sldId id="268" r:id="rId11"/>
    <p:sldId id="269" r:id="rId12"/>
    <p:sldId id="274" r:id="rId13"/>
    <p:sldId id="271" r:id="rId14"/>
    <p:sldId id="277" r:id="rId15"/>
    <p:sldId id="280" r:id="rId16"/>
    <p:sldId id="281" r:id="rId17"/>
    <p:sldId id="282" r:id="rId18"/>
    <p:sldId id="283" r:id="rId19"/>
    <p:sldId id="284" r:id="rId20"/>
    <p:sldId id="291" r:id="rId21"/>
    <p:sldId id="318" r:id="rId22"/>
    <p:sldId id="295" r:id="rId23"/>
    <p:sldId id="297" r:id="rId24"/>
    <p:sldId id="299" r:id="rId25"/>
    <p:sldId id="300" r:id="rId26"/>
    <p:sldId id="302" r:id="rId27"/>
    <p:sldId id="303" r:id="rId28"/>
    <p:sldId id="305" r:id="rId29"/>
    <p:sldId id="306" r:id="rId30"/>
    <p:sldId id="308" r:id="rId31"/>
    <p:sldId id="310" r:id="rId32"/>
    <p:sldId id="313" r:id="rId33"/>
    <p:sldId id="315" r:id="rId34"/>
    <p:sldId id="322" r:id="rId35"/>
    <p:sldId id="324" r:id="rId36"/>
    <p:sldId id="326" r:id="rId37"/>
    <p:sldId id="323" r:id="rId38"/>
    <p:sldId id="32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3" y="1643054"/>
            <a:ext cx="864399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Живая память. Три войны – три  поколения»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Экспозиции и экспонаты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 школьного комплексного музея</a:t>
            </a:r>
            <a:endParaRPr lang="ru-RU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42914" y="571484"/>
            <a:ext cx="79161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FF000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МУНИЦИПАЛЬНОЕ   БЮДЖЕТНОЕ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ОБЩЕОБРАЗОВАТЕЛЬНОЕ  УЧРЕЖДЕНИЕ</a:t>
            </a:r>
            <a:r>
              <a:rPr lang="ru-RU" sz="1200" dirty="0" smtClean="0">
                <a:solidFill>
                  <a:srgbClr val="FF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«СРЕДНЯЯ  ШКОЛА № 4»</a:t>
            </a:r>
            <a:endParaRPr kumimoji="0" lang="ru-RU" sz="12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ГОРОДСКОГО  ОКРУГА ГОРОД УРЮПИНСК ВОЛГОГРАДСКОЙ ОБЛАСТИ</a:t>
            </a:r>
            <a:endParaRPr kumimoji="0" lang="ru-RU" sz="12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7" name="Рисунок 6" descr="C:\Users\АЛЁНУШКА\AppData\Local\Microsoft\Windows\INetCache\Content.Word\9f56f17c35fe0431317642607956c5b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857631"/>
            <a:ext cx="5407037" cy="275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7" y="714358"/>
            <a:ext cx="460775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143248"/>
            <a:ext cx="4833917" cy="322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одзаголовок 8"/>
          <p:cNvSpPr txBox="1">
            <a:spLocks/>
          </p:cNvSpPr>
          <p:nvPr/>
        </p:nvSpPr>
        <p:spPr>
          <a:xfrm>
            <a:off x="357159" y="5429265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Великой Отечественной войны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857235"/>
            <a:ext cx="4020211" cy="3222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2" y="3286127"/>
            <a:ext cx="4333853" cy="2889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одзаголовок 8"/>
          <p:cNvSpPr txBox="1">
            <a:spLocks/>
          </p:cNvSpPr>
          <p:nvPr/>
        </p:nvSpPr>
        <p:spPr>
          <a:xfrm>
            <a:off x="357159" y="5429265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Великой Отечественной войны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9" y="707011"/>
            <a:ext cx="4071967" cy="593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3786215" cy="521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8"/>
          <p:cNvSpPr txBox="1">
            <a:spLocks/>
          </p:cNvSpPr>
          <p:nvPr/>
        </p:nvSpPr>
        <p:spPr>
          <a:xfrm>
            <a:off x="4786315" y="5786454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Великой Отечественной войны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428605"/>
            <a:ext cx="3364395" cy="4953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1" y="3143248"/>
            <a:ext cx="4545568" cy="3151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одзаголовок 8"/>
          <p:cNvSpPr txBox="1">
            <a:spLocks/>
          </p:cNvSpPr>
          <p:nvPr/>
        </p:nvSpPr>
        <p:spPr>
          <a:xfrm>
            <a:off x="428597" y="5715017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Великой Отечественной войны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5" y="928670"/>
            <a:ext cx="4833919" cy="322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9" y="3357564"/>
            <a:ext cx="4405291" cy="293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одзаголовок 8"/>
          <p:cNvSpPr txBox="1">
            <a:spLocks/>
          </p:cNvSpPr>
          <p:nvPr/>
        </p:nvSpPr>
        <p:spPr>
          <a:xfrm>
            <a:off x="357159" y="5429265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Великой Отечественной войны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642917"/>
            <a:ext cx="4071967" cy="610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5009">
            <a:off x="5323271" y="1044605"/>
            <a:ext cx="2937076" cy="4123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9" name="Подзаголовок 8"/>
          <p:cNvSpPr txBox="1">
            <a:spLocks/>
          </p:cNvSpPr>
          <p:nvPr/>
        </p:nvSpPr>
        <p:spPr>
          <a:xfrm>
            <a:off x="4929191" y="5786454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0" name="Подзаголовок 8"/>
          <p:cNvSpPr txBox="1">
            <a:spLocks/>
          </p:cNvSpPr>
          <p:nvPr/>
        </p:nvSpPr>
        <p:spPr>
          <a:xfrm>
            <a:off x="4357686" y="5643579"/>
            <a:ext cx="4643439" cy="78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400" dirty="0" smtClean="0">
                <a:latin typeface="Book Antiqua" pitchFamily="18" charset="0"/>
              </a:rPr>
              <a:t>Раздел экспозиции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1400" dirty="0" smtClean="0">
                <a:latin typeface="Book Antiqua" pitchFamily="18" charset="0"/>
              </a:rPr>
              <a:t>«Чечня... И вновь в бессмертие уходят сыновья…»</a:t>
            </a:r>
          </a:p>
          <a:p>
            <a:pPr marL="342900" lvl="0" indent="-342900" algn="ctr">
              <a:spcBef>
                <a:spcPct val="20000"/>
              </a:spcBef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357563"/>
            <a:ext cx="4572032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857233"/>
            <a:ext cx="4764099" cy="3176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одзаголовок 8"/>
          <p:cNvSpPr txBox="1">
            <a:spLocks/>
          </p:cNvSpPr>
          <p:nvPr/>
        </p:nvSpPr>
        <p:spPr>
          <a:xfrm>
            <a:off x="357159" y="5357826"/>
            <a:ext cx="357190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боевых действий в Чечне,</a:t>
            </a:r>
            <a:r>
              <a:rPr lang="ru-RU" sz="1400" dirty="0" smtClean="0">
                <a:latin typeface="Book Antiqua" pitchFamily="18" charset="0"/>
              </a:rPr>
              <a:t>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родственников погибших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6" y="3286127"/>
            <a:ext cx="4692661" cy="3128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857235"/>
            <a:ext cx="5000660" cy="3333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одзаголовок 8"/>
          <p:cNvSpPr txBox="1">
            <a:spLocks/>
          </p:cNvSpPr>
          <p:nvPr/>
        </p:nvSpPr>
        <p:spPr>
          <a:xfrm>
            <a:off x="357159" y="5357826"/>
            <a:ext cx="35719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войны в Афганистане,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боевых действий в Чечне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7" y="3143248"/>
            <a:ext cx="4550583" cy="3033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0" y="1071549"/>
            <a:ext cx="4172057" cy="3130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одзаголовок 8"/>
          <p:cNvSpPr txBox="1">
            <a:spLocks/>
          </p:cNvSpPr>
          <p:nvPr/>
        </p:nvSpPr>
        <p:spPr>
          <a:xfrm>
            <a:off x="357159" y="5357826"/>
            <a:ext cx="35719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войны в Афганистане,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боевых действий в Чечне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6" y="928673"/>
            <a:ext cx="4692661" cy="3128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9" y="3143251"/>
            <a:ext cx="4737904" cy="3158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одзаголовок 8"/>
          <p:cNvSpPr txBox="1">
            <a:spLocks/>
          </p:cNvSpPr>
          <p:nvPr/>
        </p:nvSpPr>
        <p:spPr>
          <a:xfrm>
            <a:off x="357159" y="5357826"/>
            <a:ext cx="35719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войны в Афганистане,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боевых действий в Чечне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1071549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Book Antiqua" pitchFamily="18" charset="0"/>
              </a:rPr>
              <a:t> В  школьном комплексном музее имеется   расширенная экспозиция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Book Antiqua" pitchFamily="18" charset="0"/>
              </a:rPr>
              <a:t>«ТРИ ВОЙНЫ – ТРИ ПОКОЛЕНИЯ»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Book Antiqua" pitchFamily="18" charset="0"/>
              </a:rPr>
              <a:t> (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три основных раздела</a:t>
            </a:r>
            <a:r>
              <a:rPr lang="ru-RU" sz="1800" b="1" dirty="0" smtClean="0">
                <a:solidFill>
                  <a:srgbClr val="FF0000"/>
                </a:solidFill>
                <a:latin typeface="Book Antiqua" pitchFamily="18" charset="0"/>
              </a:rPr>
              <a:t>):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600" dirty="0" smtClean="0">
                <a:latin typeface="Book Antiqua" pitchFamily="18" charset="0"/>
              </a:rPr>
              <a:t>1.  Подвигу дедов жить в веках (1941-1945)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600" dirty="0" smtClean="0">
                <a:latin typeface="Book Antiqua" pitchFamily="18" charset="0"/>
              </a:rPr>
              <a:t>2.  Дорогами Афганистана (1979-1989)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600" dirty="0" smtClean="0">
                <a:latin typeface="Book Antiqua" pitchFamily="18" charset="0"/>
              </a:rPr>
              <a:t>3.  Чечня... И вновь в бессмертие уходят сыновья…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14686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7" y="642919"/>
            <a:ext cx="4936199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Содержимое 6"/>
          <p:cNvSpPr txBox="1">
            <a:spLocks/>
          </p:cNvSpPr>
          <p:nvPr/>
        </p:nvSpPr>
        <p:spPr>
          <a:xfrm>
            <a:off x="3143241" y="5715019"/>
            <a:ext cx="5572164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Герасимова  Александра Ивановича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1" y="2071678"/>
            <a:ext cx="4360392" cy="3260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5" y="357167"/>
            <a:ext cx="3301228" cy="4519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5" y="1857366"/>
            <a:ext cx="490959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3143241" y="5715019"/>
            <a:ext cx="5572164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Герасимова  Александра Ивановича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6"/>
          <p:cNvSpPr txBox="1">
            <a:spLocks/>
          </p:cNvSpPr>
          <p:nvPr/>
        </p:nvSpPr>
        <p:spPr>
          <a:xfrm>
            <a:off x="785785" y="5715019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Кононовича  Александра Ростиславовича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2" y="1071547"/>
            <a:ext cx="3284529" cy="4357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9" y="714356"/>
            <a:ext cx="4714908" cy="3541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5" name="Содержимое 6"/>
          <p:cNvSpPr txBox="1">
            <a:spLocks/>
          </p:cNvSpPr>
          <p:nvPr/>
        </p:nvSpPr>
        <p:spPr>
          <a:xfrm>
            <a:off x="785785" y="5715019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Кононовича  Александра Ростиславовича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1" y="785794"/>
            <a:ext cx="3214711" cy="4745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0" y="1643052"/>
            <a:ext cx="464347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6"/>
          <p:cNvSpPr txBox="1">
            <a:spLocks/>
          </p:cNvSpPr>
          <p:nvPr/>
        </p:nvSpPr>
        <p:spPr>
          <a:xfrm>
            <a:off x="785785" y="5715019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Кононовича  Александра Ростиславовича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71547"/>
            <a:ext cx="5999173" cy="4094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5" name="Содержимое 6"/>
          <p:cNvSpPr txBox="1">
            <a:spLocks/>
          </p:cNvSpPr>
          <p:nvPr/>
        </p:nvSpPr>
        <p:spPr>
          <a:xfrm>
            <a:off x="785785" y="5715019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Севастьянова Владимира Мих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айловича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4" y="2500306"/>
            <a:ext cx="4457271" cy="3014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9" y="928672"/>
            <a:ext cx="4356099" cy="3031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2" y="2357431"/>
            <a:ext cx="479803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6" y="642920"/>
            <a:ext cx="5039493" cy="321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785785" y="5715019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Севастьянова Владимира Мих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айловича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1285861"/>
            <a:ext cx="4214843" cy="3265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7" y="2500309"/>
            <a:ext cx="4286280" cy="2928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785785" y="5715019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Севастьянова Владимира Мих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айловича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5" name="Содержимое 6"/>
          <p:cNvSpPr txBox="1">
            <a:spLocks/>
          </p:cNvSpPr>
          <p:nvPr/>
        </p:nvSpPr>
        <p:spPr>
          <a:xfrm>
            <a:off x="785785" y="5715019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Севастьянова Владимира Михайловича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3" y="1071546"/>
            <a:ext cx="6690131" cy="4276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5" name="Содержимое 6"/>
          <p:cNvSpPr txBox="1">
            <a:spLocks/>
          </p:cNvSpPr>
          <p:nvPr/>
        </p:nvSpPr>
        <p:spPr>
          <a:xfrm>
            <a:off x="785785" y="5715019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Мичитова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  Юрия Евгеньевича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8" y="857234"/>
            <a:ext cx="4722671" cy="3249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1" y="2571747"/>
            <a:ext cx="4374223" cy="2728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500044"/>
            <a:ext cx="8572560" cy="392909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>
              <a:lnSpc>
                <a:spcPct val="120000"/>
              </a:lnSpc>
            </a:pPr>
            <a:endParaRPr lang="ru-RU" sz="25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Большую </a:t>
            </a: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ценность для изучения и сохранения в памяти последующих поколений представляет исторический материал из личных архивов (фото, воспоминания, личные вещи</a:t>
            </a: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ru-RU" sz="2500" dirty="0">
              <a:solidFill>
                <a:schemeClr val="tx1"/>
              </a:solidFill>
              <a:latin typeface="Book Antiqua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500" b="1" dirty="0" smtClean="0">
                <a:solidFill>
                  <a:schemeClr val="tx1"/>
                </a:solidFill>
                <a:latin typeface="Book Antiqua" pitchFamily="18" charset="0"/>
              </a:rPr>
              <a:t>Основные  </a:t>
            </a:r>
            <a:r>
              <a:rPr lang="ru-RU" sz="2500" b="1" dirty="0">
                <a:solidFill>
                  <a:schemeClr val="tx1"/>
                </a:solidFill>
                <a:latin typeface="Book Antiqua" pitchFamily="18" charset="0"/>
              </a:rPr>
              <a:t>задачи в работе музея:</a:t>
            </a: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активизация </a:t>
            </a: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познавательной деятельности учащихся  через формирование и развитие навыков поисковой исследовательской работы.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воспитание </a:t>
            </a: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у ребят чувства национальной гордости, гордости за свою Родину и её жителей,  уважения к её истории.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формирование </a:t>
            </a: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коммуникативной компетенции и активной жизненной позиции учащихся. </a:t>
            </a:r>
          </a:p>
          <a:p>
            <a:pPr algn="just">
              <a:lnSpc>
                <a:spcPct val="120000"/>
              </a:lnSpc>
            </a:pP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500" b="1" dirty="0">
                <a:solidFill>
                  <a:schemeClr val="tx1"/>
                </a:solidFill>
                <a:latin typeface="Book Antiqua" pitchFamily="18" charset="0"/>
              </a:rPr>
              <a:t>Основные направления работы:</a:t>
            </a:r>
            <a:endParaRPr lang="ru-RU" sz="2500" dirty="0">
              <a:solidFill>
                <a:schemeClr val="tx1"/>
              </a:solidFill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Book Antiqua" pitchFamily="18" charset="0"/>
              </a:rPr>
              <a:t>Историко</a:t>
            </a: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- исследовательское: поисковая работа.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 Экскурсионное</a:t>
            </a: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: подготовка экскурсоводов и проведение экскурсий.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  Интеллектуально-творческое</a:t>
            </a: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: участие ребят в научно-практических </a:t>
            </a:r>
            <a:r>
              <a:rPr lang="ru-RU" sz="2500" dirty="0" smtClean="0">
                <a:solidFill>
                  <a:schemeClr val="tx1"/>
                </a:solidFill>
                <a:latin typeface="Book Antiqua" pitchFamily="18" charset="0"/>
              </a:rPr>
              <a:t>конференциях, конкурсах</a:t>
            </a:r>
            <a:r>
              <a:rPr lang="ru-RU" sz="2500" dirty="0">
                <a:solidFill>
                  <a:schemeClr val="tx1"/>
                </a:solidFill>
                <a:latin typeface="Book Antiqua" pitchFamily="18" charset="0"/>
              </a:rPr>
              <a:t>, встречах, организация мероприятий</a:t>
            </a:r>
            <a:r>
              <a:rPr lang="ru-RU" sz="2500" dirty="0">
                <a:latin typeface="Book Antiqua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70" y="4286257"/>
            <a:ext cx="2952772" cy="207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6" y="4572010"/>
            <a:ext cx="2762269" cy="2047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4" y="4286256"/>
            <a:ext cx="264320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3" y="928671"/>
            <a:ext cx="504365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785785" y="5715019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Мичитова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  Юрия Евгеньевича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4" y="2714620"/>
            <a:ext cx="410411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7" y="642918"/>
            <a:ext cx="388660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51" y="714356"/>
            <a:ext cx="3705735" cy="2681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1" y="3000375"/>
            <a:ext cx="3646771" cy="248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Содержимое 6"/>
          <p:cNvSpPr txBox="1">
            <a:spLocks/>
          </p:cNvSpPr>
          <p:nvPr/>
        </p:nvSpPr>
        <p:spPr>
          <a:xfrm>
            <a:off x="785785" y="5715019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Мичитова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  Юрия Евгеньевича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5" y="857235"/>
            <a:ext cx="4562452" cy="297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785787" y="5715017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Менбаева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 Олега </a:t>
            </a: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Акмаловича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5" y="2457145"/>
            <a:ext cx="4194503" cy="2829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2857498"/>
            <a:ext cx="393727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357298"/>
            <a:ext cx="4440055" cy="3094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357167"/>
            <a:ext cx="3000396" cy="2443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Содержимое 6"/>
          <p:cNvSpPr txBox="1">
            <a:spLocks/>
          </p:cNvSpPr>
          <p:nvPr/>
        </p:nvSpPr>
        <p:spPr>
          <a:xfrm>
            <a:off x="785787" y="5715017"/>
            <a:ext cx="7929619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Из личного архива  участника  боевых действий в Афганистане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Менбаева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 Олега </a:t>
            </a: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Акмаловича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3000372"/>
            <a:ext cx="8572560" cy="235745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     </a:t>
            </a:r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Юные экскурсоводы под руководством руководителя музея готовят и проводят экскурсии для учащихся школы, гостей. На базе музея проходят уроки Мужества, классные часы по патриотическому воспитанию учащихся, научно-практические конференции, встречи   с участием учащихся других школ, преподавателей и студентов </a:t>
            </a:r>
            <a:r>
              <a:rPr lang="ru-RU" sz="1400" dirty="0" err="1" smtClean="0">
                <a:solidFill>
                  <a:schemeClr val="tx1"/>
                </a:solidFill>
                <a:latin typeface="Book Antiqua" pitchFamily="18" charset="0"/>
              </a:rPr>
              <a:t>ссузов</a:t>
            </a:r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и вуза города Урюпинска.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      </a:t>
            </a:r>
            <a:endParaRPr lang="ru-RU" dirty="0" smtClean="0"/>
          </a:p>
          <a:p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928671"/>
            <a:ext cx="3263901" cy="217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571480"/>
            <a:ext cx="3357584" cy="223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5" y="4000504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022301"/>
            <a:ext cx="3500463" cy="243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72560" cy="2357454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      В  гости к ребятам приходят ветераны Великой Отечественной войны, труженики тыла, дети войны, участники боевых действий в горячих точках, земляки-орденоносцы. Стали традиционными встречи под названием «Связь поколений». Каждая такая встреча – не только определенный итог работы всего коллектива, но и начало очередного этапа исследовательской работы.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      </a:t>
            </a:r>
            <a:endParaRPr lang="ru-RU" dirty="0" smtClean="0"/>
          </a:p>
          <a:p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C:\Users\АЛЁНУШКА\AppData\Local\Microsoft\Windows\INetCache\Content.Word\IMG_45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9001"/>
            <a:ext cx="435771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4071967" cy="305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35958"/>
          </a:xfrm>
          <a:prstGeom prst="rect">
            <a:avLst/>
          </a:prstGeom>
          <a:noFill/>
        </p:spPr>
      </p:pic>
      <p:sp>
        <p:nvSpPr>
          <p:cNvPr id="3" name="Подзаголовок 5"/>
          <p:cNvSpPr txBox="1">
            <a:spLocks/>
          </p:cNvSpPr>
          <p:nvPr/>
        </p:nvSpPr>
        <p:spPr>
          <a:xfrm>
            <a:off x="285720" y="928646"/>
            <a:ext cx="8643998" cy="5929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   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3700" b="1" dirty="0" smtClean="0">
                <a:latin typeface="Book Antiqua" pitchFamily="18" charset="0"/>
              </a:rPr>
              <a:t>ПРОЕКТЫ  ШКОЛЬНОГО  КОМПЛЕКСНОГО  МУЗЕЯ</a:t>
            </a:r>
          </a:p>
          <a:p>
            <a:pPr marL="342900" lvl="0" indent="-342900" algn="just">
              <a:spcBef>
                <a:spcPct val="20000"/>
              </a:spcBef>
            </a:pPr>
            <a:endParaRPr lang="ru-RU" sz="3700" b="1" dirty="0" smtClean="0">
              <a:latin typeface="Book Antiqua" pitchFamily="18" charset="0"/>
            </a:endParaRPr>
          </a:p>
          <a:p>
            <a:pPr marL="228600" indent="-228600"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Проект «Кто сказал, что надо бросить песни на войне!» ( о «Песне о Днепре», которая была  написана композитором Марком Фрадкиным и поэтом Евгением </a:t>
            </a:r>
            <a:r>
              <a:rPr lang="ru-RU" sz="3700" dirty="0" err="1" smtClean="0">
                <a:latin typeface="Book Antiqua" pitchFamily="18" charset="0"/>
              </a:rPr>
              <a:t>Долматовским</a:t>
            </a:r>
            <a:r>
              <a:rPr lang="ru-RU" sz="3700" dirty="0" smtClean="0">
                <a:latin typeface="Book Antiqua" pitchFamily="18" charset="0"/>
              </a:rPr>
              <a:t> в городе Урюпинске, где в 1941 году размещался ансамбль Юго-Западного фронта)</a:t>
            </a:r>
          </a:p>
          <a:p>
            <a:pPr marL="228600" indent="-228600" algn="just">
              <a:buFont typeface="Wingdings" pitchFamily="2" charset="2"/>
              <a:buChar char="ü"/>
            </a:pPr>
            <a:endParaRPr lang="ru-RU" sz="3700" dirty="0" smtClean="0">
              <a:latin typeface="Book Antiqua" pitchFamily="18" charset="0"/>
            </a:endParaRPr>
          </a:p>
          <a:p>
            <a:pPr marL="228600" indent="-228600"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Проект  «Урюпинск в суровые годы войны»</a:t>
            </a:r>
          </a:p>
          <a:p>
            <a:pPr marL="228600" indent="-228600" algn="just">
              <a:buFont typeface="Wingdings" pitchFamily="2" charset="2"/>
              <a:buChar char="ü"/>
            </a:pPr>
            <a:endParaRPr lang="ru-RU" sz="3700" dirty="0" smtClean="0">
              <a:latin typeface="Book Antiqua" pitchFamily="18" charset="0"/>
            </a:endParaRPr>
          </a:p>
          <a:p>
            <a:pPr marL="228600" indent="-228600"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Проект  «Опалило их дыхание войны» (о воинах-земляках, воевавших в Афганистане в 1979-1989гг.)</a:t>
            </a:r>
          </a:p>
          <a:p>
            <a:pPr marL="228600" indent="-228600" algn="just">
              <a:buFont typeface="Wingdings" pitchFamily="2" charset="2"/>
              <a:buChar char="ü"/>
            </a:pPr>
            <a:endParaRPr lang="en-US" sz="3700" dirty="0" smtClean="0">
              <a:latin typeface="Book Antiqua" pitchFamily="18" charset="0"/>
            </a:endParaRPr>
          </a:p>
          <a:p>
            <a:pPr marL="228600" indent="-228600"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Проект  «Улицы города Урюпинска, носящие имена участников Великой Отечественной войны»</a:t>
            </a:r>
          </a:p>
          <a:p>
            <a:pPr marL="228600" indent="-228600" algn="just">
              <a:buFont typeface="Wingdings" pitchFamily="2" charset="2"/>
              <a:buChar char="ü"/>
            </a:pPr>
            <a:endParaRPr lang="ru-RU" sz="3700" dirty="0" smtClean="0">
              <a:latin typeface="Book Antiqua" pitchFamily="18" charset="0"/>
            </a:endParaRPr>
          </a:p>
          <a:p>
            <a:pPr marL="228600" indent="-228600"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Проект «Память будет жить в веках!» ( об увековечивании памяти в названиях улиц, помещение мемориальных досок в  честь подвига Героя России, участника боевых действий в Чеченской республике А.Журавлева»</a:t>
            </a:r>
          </a:p>
          <a:p>
            <a:pPr marL="228600" indent="-228600" algn="just">
              <a:buFont typeface="Wingdings" pitchFamily="2" charset="2"/>
              <a:buChar char="ü"/>
            </a:pPr>
            <a:endParaRPr lang="ru-RU" sz="3700" dirty="0" smtClean="0">
              <a:latin typeface="Book Antiqua" pitchFamily="18" charset="0"/>
            </a:endParaRPr>
          </a:p>
          <a:p>
            <a:pPr marL="228600" indent="-228600"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Проект «Защитник Сталинградской твердыни – рядовой  дивизии </a:t>
            </a:r>
            <a:r>
              <a:rPr lang="ru-RU" sz="3700" dirty="0" err="1" smtClean="0">
                <a:latin typeface="Book Antiqua" pitchFamily="18" charset="0"/>
              </a:rPr>
              <a:t>Родимцева</a:t>
            </a:r>
            <a:r>
              <a:rPr lang="ru-RU" sz="3700" dirty="0" smtClean="0">
                <a:latin typeface="Book Antiqua" pitchFamily="18" charset="0"/>
              </a:rPr>
              <a:t>» ( об участнике Сталинградской битвы В.П.Кушнареве)</a:t>
            </a:r>
          </a:p>
          <a:p>
            <a:pPr marL="228600" indent="-228600" algn="just">
              <a:buFont typeface="Wingdings" pitchFamily="2" charset="2"/>
              <a:buChar char="ü"/>
            </a:pPr>
            <a:endParaRPr lang="ru-RU" sz="37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 </a:t>
            </a:r>
            <a:r>
              <a:rPr lang="ru-RU" sz="3700" dirty="0" err="1" smtClean="0">
                <a:latin typeface="Book Antiqua" pitchFamily="18" charset="0"/>
              </a:rPr>
              <a:t>Фотопроект</a:t>
            </a:r>
            <a:r>
              <a:rPr lang="ru-RU" sz="3700" dirty="0" smtClean="0">
                <a:latin typeface="Book Antiqua" pitchFamily="18" charset="0"/>
              </a:rPr>
              <a:t> «Наследники Победы» (фотовыставка  - зарисовки по местам   боевой славы, фото с участниками Великой Отечественной войны, труженикам тыла)</a:t>
            </a:r>
          </a:p>
          <a:p>
            <a:pPr algn="just">
              <a:buFont typeface="Wingdings" pitchFamily="2" charset="2"/>
              <a:buChar char="ü"/>
            </a:pPr>
            <a:endParaRPr lang="ru-RU" sz="37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 Проект «Судьбы людские»  (сбор </a:t>
            </a:r>
            <a:r>
              <a:rPr lang="ru-RU" sz="3700" dirty="0" err="1" smtClean="0">
                <a:latin typeface="Book Antiqua" pitchFamily="18" charset="0"/>
              </a:rPr>
              <a:t>фотоархива</a:t>
            </a:r>
            <a:r>
              <a:rPr lang="ru-RU" sz="3700" dirty="0" smtClean="0">
                <a:latin typeface="Book Antiqua" pitchFamily="18" charset="0"/>
              </a:rPr>
              <a:t>, видеоархива (</a:t>
            </a:r>
            <a:r>
              <a:rPr lang="ru-RU" sz="3700" dirty="0" err="1" smtClean="0">
                <a:latin typeface="Book Antiqua" pitchFamily="18" charset="0"/>
              </a:rPr>
              <a:t>видеоинтервью</a:t>
            </a:r>
            <a:r>
              <a:rPr lang="ru-RU" sz="3700" dirty="0" smtClean="0">
                <a:latin typeface="Book Antiqua" pitchFamily="18" charset="0"/>
              </a:rPr>
              <a:t>) по воспоминаниям  ветеранов разных поколений, тружеников тыла, ветеранов труда)</a:t>
            </a:r>
          </a:p>
          <a:p>
            <a:pPr algn="just">
              <a:buFont typeface="Wingdings" pitchFamily="2" charset="2"/>
              <a:buChar char="ü"/>
            </a:pPr>
            <a:endParaRPr lang="ru-RU" sz="37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 Проект «Вечер памяти «У памяти нет забвенья» как  средство воспитания  гражданина-патриота»</a:t>
            </a:r>
          </a:p>
          <a:p>
            <a:pPr algn="just"/>
            <a:endParaRPr lang="ru-RU" sz="3700" dirty="0" smtClean="0">
              <a:latin typeface="Book Antiqua" pitchFamily="18" charset="0"/>
            </a:endParaRPr>
          </a:p>
          <a:p>
            <a:pPr algn="just"/>
            <a:endParaRPr lang="ru-RU" sz="3700" dirty="0" smtClean="0">
              <a:latin typeface="Book Antiqua" pitchFamily="18" charset="0"/>
            </a:endParaRPr>
          </a:p>
          <a:p>
            <a:pPr algn="just"/>
            <a:r>
              <a:rPr lang="ru-RU" sz="3700" dirty="0" smtClean="0">
                <a:latin typeface="Book Antiqua" pitchFamily="18" charset="0"/>
              </a:rPr>
              <a:t>Итогом  данных  проектов  станет:</a:t>
            </a:r>
          </a:p>
          <a:p>
            <a:pPr algn="just"/>
            <a:endParaRPr lang="ru-RU" sz="37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  создание  архива «Живая память. Три войны – три поколения»  (бумажного, электронного, фото и видеоархива (</a:t>
            </a:r>
            <a:r>
              <a:rPr lang="ru-RU" sz="3700" dirty="0" err="1" smtClean="0">
                <a:latin typeface="Book Antiqua" pitchFamily="18" charset="0"/>
              </a:rPr>
              <a:t>видеоинтервью</a:t>
            </a:r>
            <a:r>
              <a:rPr lang="ru-RU" sz="3700" dirty="0" smtClean="0">
                <a:latin typeface="Book Antiqua" pitchFamily="18" charset="0"/>
              </a:rPr>
              <a:t>) по воспоминаниям  ветеранов разных поколений, архива личных вещей;</a:t>
            </a:r>
          </a:p>
          <a:p>
            <a:pPr algn="just">
              <a:buFont typeface="Wingdings" pitchFamily="2" charset="2"/>
              <a:buChar char="ü"/>
            </a:pPr>
            <a:endParaRPr lang="ru-RU" sz="37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700" dirty="0" smtClean="0">
                <a:latin typeface="Book Antiqua" pitchFamily="18" charset="0"/>
              </a:rPr>
              <a:t> создание  архива «Слава  созидателям!»  (бумажного, электронного, фото и видеоархива (</a:t>
            </a:r>
            <a:r>
              <a:rPr lang="ru-RU" sz="3700" dirty="0" err="1" smtClean="0">
                <a:latin typeface="Book Antiqua" pitchFamily="18" charset="0"/>
              </a:rPr>
              <a:t>видеоинтервью</a:t>
            </a:r>
            <a:r>
              <a:rPr lang="ru-RU" sz="3700" dirty="0" smtClean="0">
                <a:latin typeface="Book Antiqua" pitchFamily="18" charset="0"/>
              </a:rPr>
              <a:t>) по воспоминаниям  тружеников тыла, ветеранов труда , архива личных вещей.</a:t>
            </a:r>
            <a:endParaRPr kumimoji="0" lang="ru-RU" sz="3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928671"/>
            <a:ext cx="8572560" cy="200026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    </a:t>
            </a:r>
            <a:endParaRPr lang="ru-RU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      С результатами своей работы (это фильмы, </a:t>
            </a:r>
            <a:r>
              <a:rPr lang="ru-RU" sz="1400" dirty="0" err="1" smtClean="0">
                <a:solidFill>
                  <a:schemeClr val="tx1"/>
                </a:solidFill>
                <a:latin typeface="Book Antiqua" pitchFamily="18" charset="0"/>
              </a:rPr>
              <a:t>видеопрезентации</a:t>
            </a:r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, альбомы, доклады и рефераты)  ребята принимают активное участие в конкурсах, фестивалях, ученических конференциях. Материалы нашего музея используют в своей работе журналисты муниципальных СМИ.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      Школьный музей – это место, где мы храним память о прошлом своей школы, своей малой Родины, страны.  Музей – это очаг патриотического и нравственного воспитания учащихся, воспитания чувства гордости за своих земляков. </a:t>
            </a:r>
          </a:p>
          <a:p>
            <a:endParaRPr lang="ru-RU" dirty="0" smtClean="0"/>
          </a:p>
          <a:p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1"/>
            <a:ext cx="37147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9321">
            <a:off x="3541897" y="2657714"/>
            <a:ext cx="1714512" cy="252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571744"/>
            <a:ext cx="1736675" cy="237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1" y="3643314"/>
            <a:ext cx="1822811" cy="25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7" y="4214818"/>
            <a:ext cx="1705404" cy="243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4643446"/>
            <a:ext cx="8229600" cy="1143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Book Antiqua" pitchFamily="18" charset="0"/>
              </a:rPr>
              <a:t>г.Урюпинск</a:t>
            </a:r>
            <a:br>
              <a:rPr lang="ru-RU" sz="1200" dirty="0" smtClean="0">
                <a:latin typeface="Book Antiqua" pitchFamily="18" charset="0"/>
              </a:rPr>
            </a:br>
            <a:r>
              <a:rPr lang="ru-RU" sz="1200" dirty="0" smtClean="0">
                <a:latin typeface="Book Antiqua" pitchFamily="18" charset="0"/>
              </a:rPr>
              <a:t>2020г.</a:t>
            </a:r>
            <a:endParaRPr lang="ru-RU" sz="1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785794"/>
            <a:ext cx="4357719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1"/>
            <a:ext cx="3913971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8"/>
          <p:cNvSpPr txBox="1">
            <a:spLocks/>
          </p:cNvSpPr>
          <p:nvPr/>
        </p:nvSpPr>
        <p:spPr>
          <a:xfrm>
            <a:off x="5000629" y="5929331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Великой Отечественной войны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2" y="714359"/>
            <a:ext cx="4143404" cy="600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3673955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8"/>
          <p:cNvSpPr txBox="1">
            <a:spLocks/>
          </p:cNvSpPr>
          <p:nvPr/>
        </p:nvSpPr>
        <p:spPr>
          <a:xfrm>
            <a:off x="4857753" y="5786454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Великой Отечественной войны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450059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452813"/>
            <a:ext cx="4333852" cy="2889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57159" y="5429265"/>
            <a:ext cx="3571900" cy="57150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Из личных архивов ветеранов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Великой Отечественной войны</a:t>
            </a:r>
            <a:endParaRPr lang="ru-RU" sz="14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8" y="785794"/>
            <a:ext cx="4619604" cy="3079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71810"/>
            <a:ext cx="4619605" cy="3079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одзаголовок 8"/>
          <p:cNvSpPr txBox="1">
            <a:spLocks/>
          </p:cNvSpPr>
          <p:nvPr/>
        </p:nvSpPr>
        <p:spPr>
          <a:xfrm>
            <a:off x="357159" y="5429265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Великой Отечественной войны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000108"/>
            <a:ext cx="450059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2" y="3000374"/>
            <a:ext cx="4762481" cy="3174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одзаголовок 8"/>
          <p:cNvSpPr txBox="1">
            <a:spLocks/>
          </p:cNvSpPr>
          <p:nvPr/>
        </p:nvSpPr>
        <p:spPr>
          <a:xfrm>
            <a:off x="357159" y="5429265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Великой Отечественной войны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tudneva\Desktop\ЯРМАРКА -2020\схемы\54e9dcaf78b88.700x534.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3595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9" y="785796"/>
            <a:ext cx="3810027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5" y="2000241"/>
            <a:ext cx="471490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одзаголовок 8"/>
          <p:cNvSpPr txBox="1">
            <a:spLocks/>
          </p:cNvSpPr>
          <p:nvPr/>
        </p:nvSpPr>
        <p:spPr>
          <a:xfrm>
            <a:off x="5214943" y="6000768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Из личных архивов ветеранов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Великой Отечественной войны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958</Words>
  <Application>Microsoft Office PowerPoint</Application>
  <PresentationFormat>Экран (4:3)</PresentationFormat>
  <Paragraphs>126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г.Урюпинск 2020г.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АЛЁНУШКА</cp:lastModifiedBy>
  <cp:revision>21</cp:revision>
  <dcterms:created xsi:type="dcterms:W3CDTF">2020-02-18T15:34:04Z</dcterms:created>
  <dcterms:modified xsi:type="dcterms:W3CDTF">2020-04-30T10:32:24Z</dcterms:modified>
</cp:coreProperties>
</file>