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15" r:id="rId3"/>
    <p:sldId id="316" r:id="rId4"/>
    <p:sldId id="341" r:id="rId5"/>
    <p:sldId id="342" r:id="rId6"/>
    <p:sldId id="343" r:id="rId7"/>
    <p:sldId id="364" r:id="rId8"/>
    <p:sldId id="344" r:id="rId9"/>
    <p:sldId id="345" r:id="rId10"/>
    <p:sldId id="346" r:id="rId11"/>
    <p:sldId id="347" r:id="rId12"/>
    <p:sldId id="348" r:id="rId13"/>
    <p:sldId id="365" r:id="rId14"/>
    <p:sldId id="349" r:id="rId15"/>
    <p:sldId id="363" r:id="rId16"/>
    <p:sldId id="350" r:id="rId17"/>
    <p:sldId id="368" r:id="rId18"/>
    <p:sldId id="351" r:id="rId19"/>
    <p:sldId id="352" r:id="rId20"/>
    <p:sldId id="353" r:id="rId21"/>
    <p:sldId id="366" r:id="rId22"/>
    <p:sldId id="354" r:id="rId23"/>
    <p:sldId id="355" r:id="rId24"/>
    <p:sldId id="357" r:id="rId25"/>
    <p:sldId id="367" r:id="rId26"/>
    <p:sldId id="359" r:id="rId27"/>
    <p:sldId id="361" r:id="rId28"/>
    <p:sldId id="369" r:id="rId29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162678B-311F-4602-934B-A4E795D12717}">
          <p14:sldIdLst>
            <p14:sldId id="256"/>
            <p14:sldId id="315"/>
            <p14:sldId id="316"/>
            <p14:sldId id="341"/>
            <p14:sldId id="342"/>
            <p14:sldId id="343"/>
            <p14:sldId id="364"/>
            <p14:sldId id="344"/>
            <p14:sldId id="345"/>
            <p14:sldId id="346"/>
            <p14:sldId id="347"/>
            <p14:sldId id="348"/>
            <p14:sldId id="365"/>
            <p14:sldId id="349"/>
            <p14:sldId id="363"/>
            <p14:sldId id="350"/>
            <p14:sldId id="368"/>
            <p14:sldId id="351"/>
            <p14:sldId id="352"/>
            <p14:sldId id="353"/>
            <p14:sldId id="366"/>
            <p14:sldId id="354"/>
            <p14:sldId id="355"/>
            <p14:sldId id="357"/>
            <p14:sldId id="367"/>
            <p14:sldId id="359"/>
            <p14:sldId id="361"/>
            <p14:sldId id="3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FC7"/>
    <a:srgbClr val="EA5466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58" y="-42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FA9F9-0305-4E50-B2C9-74FC58E299F6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E089B-DF1E-4ED1-B868-864DCBCB8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983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772816"/>
            <a:ext cx="7484368" cy="1470025"/>
          </a:xfrm>
        </p:spPr>
        <p:txBody>
          <a:bodyPr/>
          <a:lstStyle>
            <a:lvl1pPr>
              <a:defRPr b="1">
                <a:solidFill>
                  <a:schemeClr val="bg2">
                    <a:lumMod val="10000"/>
                  </a:schemeClr>
                </a:solidFill>
                <a:latin typeface="Century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328498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25000"/>
                  </a:schemeClr>
                </a:solidFill>
                <a:latin typeface="Century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E2A7E-DCF0-4A35-8AD1-3CFACCCA0BA6}" type="datetimeFigureOut">
              <a:rPr lang="ru-RU"/>
              <a:pPr>
                <a:defRPr/>
              </a:pPr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279B1-F62E-4EC5-BDA4-2D5B70883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186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98DF7-A45D-43E7-8A49-1F2935A652E3}" type="datetimeFigureOut">
              <a:rPr lang="ru-RU"/>
              <a:pPr>
                <a:defRPr/>
              </a:pPr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180CB-6400-4B93-92B3-730A640C2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23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0387F-F79E-4F27-A5DF-CC2911E974AA}" type="datetimeFigureOut">
              <a:rPr lang="ru-RU"/>
              <a:pPr>
                <a:defRPr/>
              </a:pPr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ED042-B06B-4D49-9CE4-B2959A6C02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710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57FB7-73E3-4F50-BC55-043E07110C5D}" type="datetimeFigureOut">
              <a:rPr lang="ru-RU"/>
              <a:pPr>
                <a:defRPr/>
              </a:pPr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B33AC-0F83-42EF-AF24-5BD641F9F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624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F4474-8F03-4A65-B437-E5459B76DC0B}" type="datetimeFigureOut">
              <a:rPr lang="ru-RU"/>
              <a:pPr>
                <a:defRPr/>
              </a:pPr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27AC6-F0E2-4A6F-8567-0140011AC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308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8955B-60C3-4B6B-B821-EEF0B685C817}" type="datetimeFigureOut">
              <a:rPr lang="ru-RU"/>
              <a:pPr>
                <a:defRPr/>
              </a:pPr>
              <a:t>21.04.2023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ED59A-B8F0-47B3-B773-12177BD283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551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D3CE8-662A-48C2-A1CD-B502E2172CB5}" type="datetimeFigureOut">
              <a:rPr lang="ru-RU"/>
              <a:pPr>
                <a:defRPr/>
              </a:pPr>
              <a:t>21.04.2023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390E7-4E5D-4204-BFA8-15615DF22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024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826FA-D30B-4100-8E73-38158C2E5A44}" type="datetimeFigureOut">
              <a:rPr lang="ru-RU"/>
              <a:pPr>
                <a:defRPr/>
              </a:pPr>
              <a:t>21.04.2023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F7582-B1EB-41CD-843A-5781A818AE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943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15BE1-4F10-46C4-B287-F4444BB79044}" type="datetimeFigureOut">
              <a:rPr lang="ru-RU"/>
              <a:pPr>
                <a:defRPr/>
              </a:pPr>
              <a:t>21.04.2023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ABE4D-914D-4983-B6E5-AF2A9C107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180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1C599-A102-4F9E-8A39-B89C70FC9DF3}" type="datetimeFigureOut">
              <a:rPr lang="ru-RU"/>
              <a:pPr>
                <a:defRPr/>
              </a:pPr>
              <a:t>21.04.2023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F7933-4034-41D8-92A7-6E85E352D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133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6171D-1428-41F8-B87E-B410758E58C9}" type="datetimeFigureOut">
              <a:rPr lang="ru-RU"/>
              <a:pPr>
                <a:defRPr/>
              </a:pPr>
              <a:t>21.04.2023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9EBA2-7B20-4196-AEE5-FC9AF6538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53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21000">
              <a:schemeClr val="bg2">
                <a:lumMod val="90000"/>
              </a:schemeClr>
            </a:gs>
            <a:gs pos="46000">
              <a:schemeClr val="bg2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34972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619250" y="1600200"/>
            <a:ext cx="70675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F89F80-36CB-497D-B8B8-9416138DB99C}" type="datetimeFigureOut">
              <a:rPr lang="ru-RU"/>
              <a:pPr>
                <a:defRPr/>
              </a:pPr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AC3534-7374-40B4-8D59-4D1432181E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i="1" kern="1200">
          <a:solidFill>
            <a:srgbClr val="1E1C11"/>
          </a:solidFill>
          <a:latin typeface="Century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entury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entury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entury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95537" y="2276872"/>
            <a:ext cx="8568951" cy="208823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altLang="ru-RU" sz="2800" dirty="0" smtClean="0">
                <a:solidFill>
                  <a:srgbClr val="1E1C11"/>
                </a:solidFill>
              </a:rPr>
              <a:t/>
            </a:r>
            <a:br>
              <a:rPr lang="ru-RU" altLang="ru-RU" sz="2800" dirty="0" smtClean="0">
                <a:solidFill>
                  <a:srgbClr val="1E1C11"/>
                </a:solidFill>
              </a:rPr>
            </a:br>
            <a:r>
              <a:rPr lang="ru-RU" altLang="ru-RU" sz="2800" i="0" dirty="0">
                <a:solidFill>
                  <a:srgbClr val="1E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Организационно-технологические аспекты подготовки к проведению ГИА-9 в Волгоградской области  в </a:t>
            </a:r>
            <a:r>
              <a:rPr lang="ru-RU" altLang="ru-RU" sz="2800" i="0" dirty="0" smtClean="0">
                <a:solidFill>
                  <a:srgbClr val="1E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году</a:t>
            </a:r>
            <a:endParaRPr lang="ru-RU" altLang="ru-RU" sz="2800" dirty="0" smtClean="0">
              <a:solidFill>
                <a:srgbClr val="1E1C1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5661248"/>
            <a:ext cx="6400800" cy="987896"/>
          </a:xfrm>
        </p:spPr>
        <p:txBody>
          <a:bodyPr rtlCol="0">
            <a:normAutofit fontScale="92500" lnSpcReduction="10000"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М.А.Десятериченко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УМР,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преподаватель ГАУ ДПО ВГАПО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914400" cy="11588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4664"/>
            <a:ext cx="6553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1840" y="1563538"/>
            <a:ext cx="3168352" cy="4973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.04.2023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01.Русский язык </a:t>
            </a:r>
            <a:r>
              <a:rPr lang="ru-RU" sz="2400" dirty="0" smtClean="0"/>
              <a:t>(3ч55мин)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424" y="1124744"/>
            <a:ext cx="8611792" cy="139675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КИМ ОГЭ состоит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трех частей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 зад.)</a:t>
            </a:r>
          </a:p>
          <a:p>
            <a:pPr>
              <a:spcBef>
                <a:spcPts val="0"/>
              </a:spcBef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сжатое изложение (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зад. 1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2 (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зад. 2–8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задания с кратким ответом.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(вариативное -9.1, 9.2, 9.3)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708920"/>
            <a:ext cx="8856984" cy="25545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аудитория для проведения ОГЭ по русскому языку должна быть оснащена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ПК или ноутбуком.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Аудиозапись изложения присылается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ДП.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Аудиозапись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прослушивается участниками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дважды с перерывом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5-6 мин.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прослушивания текста участникам ГИА разрешается делать записи на листах бумаги для черновиков.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повторного прослушивания участники ГИА приступают к написанию изложения.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3488" y="5373216"/>
            <a:ext cx="8668992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 участникам экзамена предоставляются орфографические словари, позволяющие устанавливать нормативное написание слов, и которыми участники экзамена пользуются при выполнении всех частей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3554201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814678"/>
            <a:ext cx="5976664" cy="397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8136396" y="3519739"/>
            <a:ext cx="504056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34" y="191079"/>
            <a:ext cx="6778377" cy="262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7370" y="3140968"/>
            <a:ext cx="1879694" cy="15121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Русский язык ОГЭ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16416" y="4023794"/>
            <a:ext cx="648072" cy="91737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1 - 9.1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2 - 9.2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3- 9.3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581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255" y="188640"/>
            <a:ext cx="8229600" cy="5040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Русский язык ГВЭ-9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1396749"/>
              </p:ext>
            </p:extLst>
          </p:nvPr>
        </p:nvGraphicFramePr>
        <p:xfrm>
          <a:off x="264570" y="764704"/>
          <a:ext cx="8712969" cy="3816424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3600401"/>
                <a:gridCol w="5112568"/>
              </a:tblGrid>
              <a:tr h="12191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 «А»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400-е номера </a:t>
                      </a: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(изложение </a:t>
                      </a: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творческим заданием);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- 100-е номера </a:t>
                      </a: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сочинение).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ГВЭ без ОВЗ;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ГВЭ с нарушениями </a:t>
                      </a: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ОДА;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Требуется </a:t>
                      </a: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специальных условий (диабет, онкология, астма и др.).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>
                    <a:solidFill>
                      <a:schemeClr val="bg1"/>
                    </a:solidFill>
                  </a:tcPr>
                </a:tc>
              </a:tr>
              <a:tr h="434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 «С»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600-е номера </a:t>
                      </a: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изложение с творческим заданием);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- 300-е номера </a:t>
                      </a: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сочинение).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Слепые,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поздноослепшие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indent="2159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2.Слабовидящие.</a:t>
                      </a:r>
                    </a:p>
                    <a:p>
                      <a:pPr indent="2159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525" marR="58525" marT="0" marB="0">
                    <a:solidFill>
                      <a:schemeClr val="bg1"/>
                    </a:solidFill>
                  </a:tcPr>
                </a:tc>
              </a:tr>
              <a:tr h="1378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 «К»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500-е номера </a:t>
                      </a: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изложение с творческим заданием);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- 200-е номера </a:t>
                      </a: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сочинение).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Глухие, позднооглохшие;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Слабослышащие;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тяжелыми нарушениями речи;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ЗПР.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525" marR="58525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504" y="4653136"/>
            <a:ext cx="9027102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ППЭ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 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аудитории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сочинения, изложения с творческим заданием (аудитории, в которых изложение читается организатором; аудитории, в которых текст изложения выдается для прочтения участникам ГВЭ; аудитории, в которых осуществляется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сурдоперевод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текста для изложения),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диктанта, устной формы.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экзамена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пользуются орфографическими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толковыми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словарями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923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41313" y="277813"/>
            <a:ext cx="8597900" cy="5572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 Литература (3ч. 55 мин)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Объект 3"/>
          <p:cNvSpPr>
            <a:spLocks noGrp="1"/>
          </p:cNvSpPr>
          <p:nvPr>
            <p:ph idx="1"/>
          </p:nvPr>
        </p:nvSpPr>
        <p:spPr>
          <a:xfrm>
            <a:off x="236538" y="2708920"/>
            <a:ext cx="8766175" cy="331631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altLang="ru-RU" sz="22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1) В аудитории на специально выделенных столах 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находятся </a:t>
            </a:r>
            <a:r>
              <a:rPr lang="ru-RU" alt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полные тексты художественных произведений и сборники лирики</a:t>
            </a:r>
            <a:r>
              <a:rPr lang="ru-RU" altLang="ru-RU" sz="2200" b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Font typeface="Arial" pitchFamily="34" charset="0"/>
              <a:buNone/>
            </a:pPr>
            <a:r>
              <a:rPr lang="ru-RU" altLang="ru-RU" sz="2200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200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см. в Спецификации </a:t>
            </a:r>
            <a:r>
              <a:rPr lang="ru-RU" altLang="ru-RU" sz="2200" i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КИМ по литературе )</a:t>
            </a:r>
          </a:p>
          <a:p>
            <a:pPr marL="0" indent="0" algn="just">
              <a:buFont typeface="Arial" pitchFamily="34" charset="0"/>
              <a:buNone/>
            </a:pPr>
            <a:r>
              <a:rPr lang="ru-RU" altLang="ru-RU" sz="22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Участники ОГЭ по мере необходимости работают с текстами за данными столами. Книги следует подготовить таким образом, чтобы у экзаменуемого не возникало возможности работать с комментариями и вступительными статьями к художественным текстам </a:t>
            </a:r>
            <a:r>
              <a:rPr lang="ru-RU" altLang="ru-RU" sz="2200" i="1" dirty="0" smtClean="0">
                <a:latin typeface="Times New Roman" pitchFamily="18" charset="0"/>
                <a:cs typeface="Times New Roman" pitchFamily="18" charset="0"/>
              </a:rPr>
              <a:t>(зажимы).</a:t>
            </a:r>
          </a:p>
          <a:p>
            <a:pPr marL="0" indent="0" algn="just">
              <a:buFont typeface="Arial" pitchFamily="34" charset="0"/>
              <a:buNone/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3) Тексты </a:t>
            </a:r>
            <a:r>
              <a:rPr lang="ru-RU" altLang="ru-RU" sz="2200" i="1" dirty="0" smtClean="0">
                <a:latin typeface="Times New Roman" pitchFamily="18" charset="0"/>
                <a:cs typeface="Times New Roman" pitchFamily="18" charset="0"/>
              </a:rPr>
              <a:t>не предоставляются 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индивидуально каждому участнику.</a:t>
            </a:r>
            <a:endParaRPr lang="ru-RU" altLang="ru-RU" sz="2000" dirty="0" smtClean="0"/>
          </a:p>
          <a:p>
            <a:pPr marL="0" indent="0" algn="just">
              <a:buFont typeface="Arial" pitchFamily="34" charset="0"/>
              <a:buNone/>
            </a:pPr>
            <a:r>
              <a:rPr lang="ru-RU" alt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 ЭР по литературе выполняется только на бланке №2 (тестовой части нет), поэтому в бланке №1 заполняется только регистрационная часть</a:t>
            </a:r>
          </a:p>
          <a:p>
            <a:pPr marL="0" indent="0" algn="just">
              <a:buFont typeface="Arial" pitchFamily="34" charset="0"/>
              <a:buNone/>
            </a:pPr>
            <a:endParaRPr lang="ru-RU" alt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36538" y="796925"/>
            <a:ext cx="8702675" cy="178510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Экзаменационная работа состоит из двух частей:</a:t>
            </a:r>
          </a:p>
          <a:p>
            <a:pPr algn="just">
              <a:defRPr/>
            </a:pP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Часть</a:t>
            </a:r>
            <a:r>
              <a:rPr lang="ru-RU" sz="2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u="sng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– предлагается </a:t>
            </a:r>
            <a:r>
              <a:rPr lang="ru-RU" sz="2200" i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два </a:t>
            </a:r>
            <a:r>
              <a:rPr lang="ru-RU" sz="2200" i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комплекса заданий:</a:t>
            </a:r>
          </a:p>
          <a:p>
            <a:pPr algn="just">
              <a:defRPr/>
            </a:pPr>
            <a:r>
              <a:rPr lang="ru-RU" sz="2200" i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Первый - </a:t>
            </a:r>
            <a:r>
              <a:rPr lang="ru-RU" sz="2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анализ фрагмента текста - 2 задания  (1.1 или 1.1; 2.1 или 2.2)</a:t>
            </a:r>
            <a:endParaRPr lang="ru-RU" sz="22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200" i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Второй</a:t>
            </a:r>
            <a:r>
              <a:rPr lang="ru-RU" sz="2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– анализ стихотворения – 2 задания ( 3.1 или 3.2; 4)</a:t>
            </a:r>
          </a:p>
          <a:p>
            <a:pPr algn="just">
              <a:defRPr/>
            </a:pPr>
            <a:r>
              <a:rPr lang="ru-RU" sz="2200" b="1" u="sng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Часть 2 </a:t>
            </a:r>
            <a:r>
              <a:rPr lang="ru-RU" sz="2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– предлагается на выбор </a:t>
            </a:r>
            <a:r>
              <a:rPr lang="ru-RU" sz="2200" i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тем </a:t>
            </a:r>
            <a:r>
              <a:rPr lang="ru-RU" sz="2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сочинения </a:t>
            </a:r>
            <a:r>
              <a:rPr lang="ru-RU" sz="2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(5.1-5.5)</a:t>
            </a:r>
          </a:p>
        </p:txBody>
      </p:sp>
    </p:spTree>
    <p:extLst>
      <p:ext uri="{BB962C8B-B14F-4D97-AF65-F5344CB8AC3E}">
        <p14:creationId xmlns:p14="http://schemas.microsoft.com/office/powerpoint/2010/main" val="20865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430028" cy="292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607432" y="4365104"/>
            <a:ext cx="8016180" cy="10381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Минимальный балл -8,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выполнение заданий по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2 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 задания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№15-19, №23-25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02. Математика </a:t>
            </a:r>
            <a:r>
              <a:rPr lang="ru-RU" sz="2400" dirty="0" smtClean="0"/>
              <a:t>(3ч55чмин)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805264"/>
            <a:ext cx="849694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инейка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содержащая справочной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построения чертежей и рисунков </a:t>
            </a:r>
          </a:p>
        </p:txBody>
      </p:sp>
    </p:spTree>
    <p:extLst>
      <p:ext uri="{BB962C8B-B14F-4D97-AF65-F5344CB8AC3E}">
        <p14:creationId xmlns:p14="http://schemas.microsoft.com/office/powerpoint/2010/main" val="1792406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620000" cy="56207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перевода шкалы оценивания  первичных баллов в шкалу по пятибалльной системе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097518"/>
              </p:ext>
            </p:extLst>
          </p:nvPr>
        </p:nvGraphicFramePr>
        <p:xfrm>
          <a:off x="179513" y="764705"/>
          <a:ext cx="8856982" cy="59046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8708"/>
                <a:gridCol w="2646910"/>
                <a:gridCol w="486042"/>
                <a:gridCol w="486042"/>
                <a:gridCol w="486042"/>
                <a:gridCol w="486042"/>
                <a:gridCol w="486042"/>
                <a:gridCol w="657586"/>
                <a:gridCol w="1019421"/>
                <a:gridCol w="44147"/>
              </a:tblGrid>
              <a:tr h="17163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Задания с кратким ответом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Задания с развёрнутым ответом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Первичный балл по алгебре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по алгебре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Первичный балл по геометрии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по геометрии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Модуль геометрия</a:t>
                      </a:r>
                    </a:p>
                  </a:txBody>
                  <a:tcPr marL="7620" marR="7620" marT="7620" marB="0" vert="vert27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Первичный балл</a:t>
                      </a:r>
                    </a:p>
                  </a:txBody>
                  <a:tcPr marL="7620" marR="7620" marT="7620" marB="0" vert="vert27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</a:p>
                  </a:txBody>
                  <a:tcPr marL="7620" marR="7620" marT="7620" marB="0" vert="vert27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83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+------+--+-+-++++-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0(2)0(2)0(2)0(2)0(2)0(2)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620" marR="7620" marT="7620" marB="0" anchor="ctr"/>
                </a:tc>
              </a:tr>
              <a:tr h="5983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++++-++-++---+--+--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0(2)0(2)0(2)0(2)0(2)0(2)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ctr"/>
                </a:tc>
              </a:tr>
              <a:tr h="5983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++++-+++---+++---+-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0(2)0(2)0(2)0(2)0(2)0(2)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ctr"/>
                </a:tc>
              </a:tr>
              <a:tr h="5983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++---++-+++++-+----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0(2)0(2)0(2)0(2)0(2)0(2)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ctr"/>
                </a:tc>
              </a:tr>
              <a:tr h="5983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+++++++++++++++----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0(2)0(2)0(2)0(2)0(2)0(2)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ctr"/>
                </a:tc>
              </a:tr>
              <a:tr h="5983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++++++++-+++-------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0(2)0(2)0(2)0(2)0(2)0(2)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ctr"/>
                </a:tc>
              </a:tr>
              <a:tr h="5983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++--+++--++++----+-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0(2)0(2)0(2)0(2)0(2)0(2)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268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116632"/>
            <a:ext cx="8942748" cy="56207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!!! Справочные материалы по математике в </a:t>
            </a:r>
            <a:r>
              <a:rPr lang="ru-RU" sz="2400" dirty="0" err="1" smtClean="0"/>
              <a:t>КИМе</a:t>
            </a:r>
            <a:r>
              <a:rPr lang="ru-RU" sz="2400" dirty="0" smtClean="0"/>
              <a:t> ОГЭ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5279763" cy="326337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420767"/>
            <a:ext cx="5270341" cy="334184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891370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03.Физика </a:t>
            </a:r>
            <a:r>
              <a:rPr lang="ru-RU" sz="2400" dirty="0" smtClean="0"/>
              <a:t>(3ч)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76064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КИМ 25 заданий,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 линейкой,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непрограммируемым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калькулятором.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№17 – экспериментальное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Номера комплектов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 представлены на следующей неделе</a:t>
            </a:r>
            <a:endParaRPr lang="ru-RU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экзамене присутствует специалист по проведению инструктажа и обеспечению лаб. работ (лаборант или специалист или учитель физики, не преподающий  у данных обучающихся), проводит перед экзаменом инструктаж по ТБ и следит за соблюдением правил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(«Инструкция по правилам безопасности труда при проведении экзамена по физике»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Метод.рекомендаций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в Спецификации КИМ по физике) Лаборант может вмешиваться в работу участника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случае нарушения обучающимся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ТБ,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обнаружения неисправности оборудования или других нештатных ситуаций.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в кабинетах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физики или кабинетах, отвечающих требованиям безопасности. Лабораторное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размещается в аудитории на специально выделенных столах. Каждый комплект оборудования должен быть помещен в собственный лоток.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Лаборант выдает на его рабочий стол соответствующий комплект оборудования, при этом выбор оборудования каждый участник осуществляет самостоятельно. 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492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48680"/>
            <a:ext cx="8928992" cy="619268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хим. эксперимента в зад. № 24 осуществляется в кабинете химии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хим.лаборатории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оборудование должно отвечать требованиям санитарно-эпидемиологических правил,  нормативов и требованиям ТБ (раковины с подводкой воды; средств пожаротушения (огнетушитель) в аудитории; аптечки первой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в аудитории; шкафов для хранения реактивов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выполнению зад.24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приступать 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после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зад.№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23. При выполнении задания 24 участник экзамена может делать записи в черновиках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выполнению задания 24 не допускаются участники экзамена, не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прошедшие инструктаж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технике безопасности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(Инструкция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технике безопасности при выполнении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химического эксперимента -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Метод.рекомендаций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в Спецификации КИМ по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химии)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совмещение обязанностей специалиста по проведению инструктажа и обеспечению лабораторных работ по химии и эксперта, оценивающего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хим.эксперимент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(далее – специалист по химии/эксперт). Во время проведения экзамена специалист по химии/эксперт находится в аудитории и следит за соблюдением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ТБ,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оценивает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 вместе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вторым экспертом. 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эксперт, оценивающий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ожидает в штабе ППЭ приглашения в аудиторию проведения ОГЭ по химии организатором вне аудитории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нарушения участником ГИА-9 правил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ТБ эксперты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прекращают выполнение химического эксперимента участником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0405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04.Химия </a:t>
            </a:r>
            <a:r>
              <a:rPr lang="ru-RU" sz="2700" dirty="0" smtClean="0"/>
              <a:t>(3ч)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103549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0405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04.Химия </a:t>
            </a:r>
            <a:r>
              <a:rPr lang="ru-RU" sz="2700" dirty="0" smtClean="0"/>
              <a:t>(3ч)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32859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ППЭ специалист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химии готовит лотки с комплектами  оборудования. В одном лотке должны находится один комплект оборудования и один  комплект реактивов.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готовятся отдельные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столы, на которых будут размещены индивидуальные комплекты, состоящие из лабораторного оборудования и химических реактивов.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зад.24 участники экзамена по указанию организатора в аудитории подходят к одному из столов с лабораторным оборудованием (при необходимости с собой они могут взять черновик с записями решения выполнения задания 23) и приступают к выполнению задания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 Участники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ОГЭ поднимают руку и сообщают экспертам об окончании выполнения химического эксперимента. Эксперты подходят к участнику и проставляю баллы за задание № 24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эксперты вносят результаты оценивания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Ведомость оценивания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задания 24 (лабораторной работы) в аудитории, не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допуская информирования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ГИА, организаторов и других лиц о выставляемых баллах,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исключая какое-либо взаимодействие с любыми лицами по вопросу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оценивания работы участника.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возникновении ситуации, когда разлит или рассыпан химический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реактив, уборку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реактива проводит специалист по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проведению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инструктажа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обеспечению лабораторных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работ.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344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 проведение ИС-9 (</a:t>
            </a: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15.05.2023)</a:t>
            </a:r>
            <a:endParaRPr lang="ru-RU" alt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Объект 3"/>
          <p:cNvSpPr>
            <a:spLocks noGrp="1"/>
          </p:cNvSpPr>
          <p:nvPr>
            <p:ph idx="1"/>
          </p:nvPr>
        </p:nvSpPr>
        <p:spPr>
          <a:xfrm>
            <a:off x="179512" y="1097360"/>
            <a:ext cx="8784975" cy="564400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alt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на ИС-9 до </a:t>
            </a:r>
            <a:r>
              <a:rPr lang="ru-RU" alt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28.04.2023</a:t>
            </a:r>
            <a:r>
              <a:rPr lang="ru-RU" alt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alt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</a:t>
            </a:r>
            <a:r>
              <a:rPr lang="ru-RU" alt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12.05.2023 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школьного модуля «Результаты ИС-9», подгрузка </a:t>
            </a:r>
            <a:r>
              <a:rPr lang="en-US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b2p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-файлов 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(будет выслано на ДП в МОУО 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.05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itchFamily="2" charset="2"/>
              <a:buChar char="q"/>
            </a:pPr>
            <a:r>
              <a:rPr lang="ru-RU" alt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</a:t>
            </a:r>
            <a:r>
              <a:rPr lang="ru-RU" alt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12.05.2023 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распечатка и выверка форм </a:t>
            </a:r>
          </a:p>
          <a:p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ИС-01 – список участников,  ИС-02 – ведомость учета, </a:t>
            </a:r>
          </a:p>
          <a:p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ИС-03 – протокол эксперта , </a:t>
            </a:r>
            <a:r>
              <a:rPr lang="ru-RU" alt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</a:t>
            </a:r>
          </a:p>
          <a:p>
            <a:pPr>
              <a:buFont typeface="Wingdings" pitchFamily="2" charset="2"/>
              <a:buChar char="q"/>
            </a:pPr>
            <a:r>
              <a:rPr lang="ru-RU" alt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.05.202</a:t>
            </a:r>
            <a:r>
              <a:rPr lang="en-US" alt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alt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alt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0 -</a:t>
            </a:r>
            <a:r>
              <a:rPr lang="en-US" alt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alt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.4</a:t>
            </a:r>
            <a:r>
              <a:rPr lang="en-US" alt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передача ЭМ по ИС-9 </a:t>
            </a:r>
            <a:r>
              <a:rPr lang="ru-RU" altLang="ru-RU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РЦОИ в МОУО по ДП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ГКОУ ВСШ №1 и  ФКОУ СОШ УФСИН получают все формы 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РЦОИ, 15.05заполненные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.b2p-файлы отправляют  в соответствующие МОУО.</a:t>
            </a:r>
          </a:p>
          <a:p>
            <a:pPr>
              <a:buFont typeface="Wingdings" pitchFamily="2" charset="2"/>
              <a:buChar char="q"/>
            </a:pPr>
            <a:r>
              <a:rPr lang="ru-RU" alt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.05.202</a:t>
            </a:r>
            <a:r>
              <a:rPr lang="en-US" alt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внесение результатов ИС-9 в модуль «Результаты ИС-9» и отправка на ДП в РЦОИ </a:t>
            </a:r>
            <a:r>
              <a:rPr lang="ru-RU" altLang="ru-RU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конца рабочего дня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Wingdings" pitchFamily="2" charset="2"/>
              <a:buChar char="q"/>
            </a:pP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протоколов с результатами ИС-09 из РЦОИ </a:t>
            </a:r>
            <a:r>
              <a:rPr lang="ru-RU" alt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alt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23.05.2023</a:t>
            </a:r>
            <a:endParaRPr lang="ru-RU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119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536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комплектов участников для проведения хим. эксперимента на основные сроки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6111227"/>
              </p:ext>
            </p:extLst>
          </p:nvPr>
        </p:nvGraphicFramePr>
        <p:xfrm>
          <a:off x="467544" y="836712"/>
          <a:ext cx="8352928" cy="17609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0071"/>
                <a:gridCol w="4928549"/>
                <a:gridCol w="2784308"/>
              </a:tblGrid>
              <a:tr h="2390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02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Пробирка малая (10 мл)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02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Штатив (подставка для пробирок) 10 гнезд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02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Склянка для хранения реактивов (10-15 мл)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02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Шпатель (ложечка для отбора сухих веществ)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02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Раздаточный лоток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11692"/>
            <a:ext cx="6768752" cy="411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832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8" y="1340768"/>
            <a:ext cx="6048375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01067" y="260648"/>
            <a:ext cx="8147397" cy="93610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комплектов участников для проведения хим. эксперимента на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резервные сроки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92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05371"/>
            <a:ext cx="3431906" cy="4959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418" y="1052736"/>
            <a:ext cx="5133544" cy="191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92311"/>
            <a:ext cx="5237212" cy="210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283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268288"/>
            <a:ext cx="8640762" cy="7477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 КОГЭ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информатике и ИКТ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016000"/>
            <a:ext cx="8821737" cy="56530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Программные системы и среды, которые должны быть установлены на каждом АРМ участника </a:t>
            </a:r>
            <a:r>
              <a:rPr lang="ru-RU" sz="2400" dirty="0" smtClean="0"/>
              <a:t>КОГЭ:</a:t>
            </a:r>
            <a:endParaRPr lang="ru-RU" sz="2400" dirty="0"/>
          </a:p>
          <a:p>
            <a:pPr lvl="0"/>
            <a:r>
              <a:rPr lang="ru-RU" sz="1800" dirty="0"/>
              <a:t>Пакет из трех программ, входящих в комплекс ПО </a:t>
            </a:r>
            <a:r>
              <a:rPr lang="ru-RU" sz="1800" dirty="0" err="1"/>
              <a:t>Microsoft</a:t>
            </a:r>
            <a:r>
              <a:rPr lang="ru-RU" sz="1800" dirty="0"/>
              <a:t> </a:t>
            </a:r>
            <a:r>
              <a:rPr lang="ru-RU" sz="1800" dirty="0" err="1"/>
              <a:t>Office</a:t>
            </a:r>
            <a:r>
              <a:rPr lang="ru-RU" sz="1800" dirty="0"/>
              <a:t>: текстовый редактор </a:t>
            </a:r>
            <a:r>
              <a:rPr lang="ru-RU" sz="1800" dirty="0" err="1"/>
              <a:t>Word</a:t>
            </a:r>
            <a:r>
              <a:rPr lang="ru-RU" sz="1800" dirty="0"/>
              <a:t>, электронные таблицы </a:t>
            </a:r>
            <a:r>
              <a:rPr lang="ru-RU" sz="1800" dirty="0" err="1"/>
              <a:t>Excel</a:t>
            </a:r>
            <a:r>
              <a:rPr lang="ru-RU" sz="1800" dirty="0"/>
              <a:t>, редактор презентаций </a:t>
            </a:r>
            <a:r>
              <a:rPr lang="ru-RU" sz="1800" dirty="0" err="1"/>
              <a:t>Power</a:t>
            </a:r>
            <a:r>
              <a:rPr lang="ru-RU" sz="1800" dirty="0"/>
              <a:t> </a:t>
            </a:r>
            <a:r>
              <a:rPr lang="ru-RU" sz="1800" dirty="0" err="1"/>
              <a:t>Point</a:t>
            </a:r>
            <a:r>
              <a:rPr lang="ru-RU" sz="1800" dirty="0"/>
              <a:t>.</a:t>
            </a:r>
          </a:p>
          <a:p>
            <a:pPr lvl="0"/>
            <a:r>
              <a:rPr lang="ru-RU" sz="1800" dirty="0"/>
              <a:t>Пакет из трех программ, входящих в комплекс ПО </a:t>
            </a:r>
            <a:r>
              <a:rPr lang="ru-RU" sz="1800" dirty="0" err="1"/>
              <a:t>LibreOffice</a:t>
            </a:r>
            <a:r>
              <a:rPr lang="ru-RU" sz="1800" dirty="0"/>
              <a:t>: текстовый редактор </a:t>
            </a:r>
            <a:r>
              <a:rPr lang="ru-RU" sz="1800" dirty="0" err="1"/>
              <a:t>Writer</a:t>
            </a:r>
            <a:r>
              <a:rPr lang="ru-RU" sz="1800" dirty="0"/>
              <a:t>, электронные таблицы </a:t>
            </a:r>
            <a:r>
              <a:rPr lang="ru-RU" sz="1800" dirty="0" err="1"/>
              <a:t>Calc</a:t>
            </a:r>
            <a:r>
              <a:rPr lang="ru-RU" sz="1800" dirty="0"/>
              <a:t>, редактор презентаций </a:t>
            </a:r>
            <a:r>
              <a:rPr lang="ru-RU" sz="1800" dirty="0" err="1"/>
              <a:t>Impress</a:t>
            </a:r>
            <a:r>
              <a:rPr lang="ru-RU" sz="1800" dirty="0"/>
              <a:t>.</a:t>
            </a:r>
          </a:p>
          <a:p>
            <a:pPr lvl="0"/>
            <a:r>
              <a:rPr lang="ru-RU" sz="1800" dirty="0"/>
              <a:t>Алгоритмическая среда Кумир 2.1</a:t>
            </a:r>
            <a:r>
              <a:rPr lang="ru-RU" sz="1800" dirty="0" smtClean="0"/>
              <a:t>. Среда </a:t>
            </a:r>
            <a:r>
              <a:rPr lang="ru-RU" sz="1800" dirty="0"/>
              <a:t>программирования </a:t>
            </a:r>
            <a:r>
              <a:rPr lang="ru-RU" sz="1800" dirty="0" err="1"/>
              <a:t>Pascal</a:t>
            </a:r>
            <a:r>
              <a:rPr lang="ru-RU" sz="1800" dirty="0"/>
              <a:t> ABC.</a:t>
            </a:r>
          </a:p>
          <a:p>
            <a:pPr lvl="0"/>
            <a:r>
              <a:rPr lang="ru-RU" sz="1800" dirty="0"/>
              <a:t>Среда программирования </a:t>
            </a:r>
            <a:r>
              <a:rPr lang="ru-RU" sz="1800" dirty="0" err="1"/>
              <a:t>Python</a:t>
            </a:r>
            <a:r>
              <a:rPr lang="ru-RU" sz="1800" dirty="0"/>
              <a:t> </a:t>
            </a:r>
            <a:r>
              <a:rPr lang="ru-RU" sz="1800" dirty="0" smtClean="0"/>
              <a:t>3.6. Среда </a:t>
            </a:r>
            <a:r>
              <a:rPr lang="ru-RU" sz="1800" dirty="0"/>
              <a:t>программирования </a:t>
            </a:r>
            <a:r>
              <a:rPr lang="ru-RU" sz="1800" dirty="0" err="1"/>
              <a:t>Basic</a:t>
            </a:r>
            <a:r>
              <a:rPr lang="ru-RU" sz="1800" dirty="0"/>
              <a:t> 256.</a:t>
            </a:r>
          </a:p>
          <a:p>
            <a:pPr lvl="0"/>
            <a:r>
              <a:rPr lang="ru-RU" sz="1800" dirty="0"/>
              <a:t>Среда программирования </a:t>
            </a:r>
            <a:r>
              <a:rPr lang="ru-RU" sz="1800" dirty="0" err="1"/>
              <a:t>DevC</a:t>
            </a:r>
            <a:r>
              <a:rPr lang="ru-RU" sz="1800" dirty="0" smtClean="0"/>
              <a:t>++. Среда </a:t>
            </a:r>
            <a:r>
              <a:rPr lang="ru-RU" sz="1800" dirty="0"/>
              <a:t>программирования </a:t>
            </a:r>
            <a:r>
              <a:rPr lang="ru-RU" sz="1800" dirty="0" err="1"/>
              <a:t>Code</a:t>
            </a:r>
            <a:r>
              <a:rPr lang="ru-RU" sz="1800" dirty="0"/>
              <a:t> </a:t>
            </a:r>
            <a:r>
              <a:rPr lang="ru-RU" sz="1800" dirty="0" err="1"/>
              <a:t>Blocs</a:t>
            </a:r>
            <a:r>
              <a:rPr lang="ru-RU" sz="1800" dirty="0"/>
              <a:t>.</a:t>
            </a:r>
          </a:p>
          <a:p>
            <a:pPr lvl="0"/>
            <a:r>
              <a:rPr lang="ru-RU" sz="1800" dirty="0"/>
              <a:t>Архиватор, обеспечивающий распаковку всех популярных типов файловых архивов.</a:t>
            </a:r>
          </a:p>
          <a:p>
            <a:pPr lvl="0"/>
            <a:r>
              <a:rPr lang="ru-RU" sz="1800" dirty="0"/>
              <a:t>Файловый менеджер </a:t>
            </a:r>
            <a:r>
              <a:rPr lang="ru-RU" sz="1800" dirty="0" err="1"/>
              <a:t>Total</a:t>
            </a:r>
            <a:r>
              <a:rPr lang="ru-RU" sz="1800" dirty="0"/>
              <a:t> </a:t>
            </a:r>
            <a:r>
              <a:rPr lang="ru-RU" sz="1800" dirty="0" err="1"/>
              <a:t>Commander</a:t>
            </a:r>
            <a:r>
              <a:rPr lang="ru-RU" sz="1800" dirty="0"/>
              <a:t>.</a:t>
            </a:r>
          </a:p>
          <a:p>
            <a:pPr lvl="0"/>
            <a:r>
              <a:rPr lang="ru-RU" sz="1800" dirty="0"/>
              <a:t>Интернет-браузер для просмотра </a:t>
            </a:r>
            <a:r>
              <a:rPr lang="ru-RU" sz="1800" dirty="0" err="1"/>
              <a:t>html</a:t>
            </a:r>
            <a:r>
              <a:rPr lang="ru-RU" sz="1800" dirty="0"/>
              <a:t>-файлов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endParaRPr lang="ru-RU" sz="1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C00000"/>
                </a:solidFill>
              </a:rPr>
              <a:t>При наличии среды выполнение задания №15.1 рассматриваться в </a:t>
            </a:r>
            <a:r>
              <a:rPr lang="ru-RU" sz="1800" dirty="0">
                <a:solidFill>
                  <a:srgbClr val="C00000"/>
                </a:solidFill>
              </a:rPr>
              <a:t>текстовом </a:t>
            </a:r>
            <a:r>
              <a:rPr lang="ru-RU" sz="1800" dirty="0" smtClean="0">
                <a:solidFill>
                  <a:srgbClr val="C00000"/>
                </a:solidFill>
              </a:rPr>
              <a:t>редакторе не будет.</a:t>
            </a:r>
            <a:endParaRPr lang="ru-RU" sz="1800" dirty="0">
              <a:solidFill>
                <a:srgbClr val="C00000"/>
              </a:solidFill>
            </a:endParaRPr>
          </a:p>
          <a:p>
            <a:pPr marL="0" lvl="0" indent="0">
              <a:buNone/>
            </a:pPr>
            <a:r>
              <a:rPr lang="ru-RU" sz="1800" dirty="0" smtClean="0">
                <a:solidFill>
                  <a:srgbClr val="C00000"/>
                </a:solidFill>
              </a:rPr>
              <a:t>Из спецификации: «</a:t>
            </a:r>
            <a:r>
              <a:rPr lang="ru-RU" sz="1800" b="1" dirty="0" smtClean="0">
                <a:solidFill>
                  <a:srgbClr val="C00000"/>
                </a:solidFill>
              </a:rPr>
              <a:t>!!!! </a:t>
            </a:r>
            <a:r>
              <a:rPr lang="ru-RU" sz="1800" b="1" dirty="0">
                <a:solidFill>
                  <a:srgbClr val="C00000"/>
                </a:solidFill>
              </a:rPr>
              <a:t>При отсутствии учебной среды </a:t>
            </a:r>
            <a:r>
              <a:rPr lang="ru-RU" sz="1800" dirty="0">
                <a:solidFill>
                  <a:srgbClr val="C00000"/>
                </a:solidFill>
              </a:rPr>
              <a:t>исполнителя «Робот» решение задания 15.1 записывается в </a:t>
            </a:r>
            <a:r>
              <a:rPr lang="ru-RU" sz="1800" dirty="0" smtClean="0">
                <a:solidFill>
                  <a:srgbClr val="C00000"/>
                </a:solidFill>
              </a:rPr>
              <a:t>простом текстовом редакторе». </a:t>
            </a:r>
            <a:endParaRPr lang="ru-RU" sz="2400" b="1" i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19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25.КОГЭ по информатике и ИКТ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036496" cy="568863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800" i="1" dirty="0">
                <a:solidFill>
                  <a:srgbClr val="000000"/>
                </a:solidFill>
                <a:latin typeface="Times New Roman"/>
                <a:ea typeface="Calibri"/>
              </a:rPr>
              <a:t>Часть 1 содержит 10 заданий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</a:rPr>
              <a:t> базового и повышенного уровней сложности, ответы на которые вносятся в соответствующие поля в ПО «Станция КОГЭ для ППЭ» в виде числа, слова, последовательности букв и цифр. </a:t>
            </a:r>
          </a:p>
          <a:p>
            <a:pPr indent="449580" algn="just">
              <a:spcAft>
                <a:spcPts val="0"/>
              </a:spcAft>
            </a:pPr>
            <a:r>
              <a:rPr lang="ru-RU" sz="1800" i="1" dirty="0">
                <a:solidFill>
                  <a:srgbClr val="000000"/>
                </a:solidFill>
                <a:latin typeface="Times New Roman"/>
                <a:ea typeface="Calibri"/>
              </a:rPr>
              <a:t>Часть 2 содержит 5 заданий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</a:rPr>
              <a:t>, выполняемых с помощью программных систем и сред, установленных на компьютере. </a:t>
            </a:r>
          </a:p>
          <a:p>
            <a:pPr indent="449580" algn="just">
              <a:spcAft>
                <a:spcPts val="0"/>
              </a:spcAft>
            </a:pPr>
            <a:r>
              <a:rPr lang="ru-RU" sz="1800" i="1" dirty="0">
                <a:solidFill>
                  <a:srgbClr val="000000"/>
                </a:solidFill>
                <a:latin typeface="Times New Roman"/>
                <a:ea typeface="Calibri"/>
              </a:rPr>
              <a:t>Для выполнения задания 13.1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</a:rPr>
              <a:t> необходима программа для работы с презентациями. </a:t>
            </a:r>
          </a:p>
          <a:p>
            <a:pPr indent="449580" algn="just">
              <a:spcAft>
                <a:spcPts val="0"/>
              </a:spcAft>
            </a:pPr>
            <a:r>
              <a:rPr lang="ru-RU" sz="1800" i="1" dirty="0">
                <a:solidFill>
                  <a:srgbClr val="000000"/>
                </a:solidFill>
                <a:latin typeface="Times New Roman"/>
                <a:ea typeface="Calibri"/>
              </a:rPr>
              <a:t>Для выполнения задания 13.2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</a:rPr>
              <a:t> необходим текстовый процессор. </a:t>
            </a:r>
          </a:p>
          <a:p>
            <a:pPr indent="449580" algn="just">
              <a:spcAft>
                <a:spcPts val="0"/>
              </a:spcAft>
            </a:pPr>
            <a:r>
              <a:rPr lang="ru-RU" sz="1800" i="1" dirty="0">
                <a:solidFill>
                  <a:srgbClr val="000000"/>
                </a:solidFill>
                <a:latin typeface="Times New Roman"/>
                <a:ea typeface="Calibri"/>
              </a:rPr>
              <a:t>Для выполнения задания 14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</a:rPr>
              <a:t> необходима программа для работы с электронными таблицами. </a:t>
            </a:r>
          </a:p>
          <a:p>
            <a:pPr indent="449580" algn="just">
              <a:spcAft>
                <a:spcPts val="0"/>
              </a:spcAft>
            </a:pPr>
            <a:r>
              <a:rPr lang="ru-RU" sz="1800" i="1" dirty="0">
                <a:solidFill>
                  <a:srgbClr val="000000"/>
                </a:solidFill>
                <a:latin typeface="Times New Roman"/>
                <a:ea typeface="Calibri"/>
              </a:rPr>
              <a:t>Задание 15.1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</a:rPr>
              <a:t>предусматривает разработку алгоритма для исполнителя «Робот». Для выполнения задания 15.1 рекомендуется использование учебной среды исполнителя «Робот». При отсутствии учебной среды исполнителя «Робот» решение задания 15.1 записывается в простом текстовом редакторе. </a:t>
            </a:r>
          </a:p>
          <a:p>
            <a:pPr indent="449580" algn="just">
              <a:spcAft>
                <a:spcPts val="0"/>
              </a:spcAft>
            </a:pPr>
            <a:r>
              <a:rPr lang="ru-RU" sz="1800" i="1" dirty="0">
                <a:solidFill>
                  <a:srgbClr val="000000"/>
                </a:solidFill>
                <a:latin typeface="Times New Roman"/>
                <a:ea typeface="Calibri"/>
              </a:rPr>
              <a:t>Задание 15.2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</a:rPr>
              <a:t> предусматривает запись алгоритма на универсальном языке программирования. В этом случае для выполнения задания необходима система программирования. </a:t>
            </a:r>
          </a:p>
          <a:p>
            <a:pPr indent="449580" algn="just">
              <a:spcAft>
                <a:spcPts val="0"/>
              </a:spcAft>
            </a:pPr>
            <a:r>
              <a:rPr lang="ru-RU" sz="1800" i="1" dirty="0">
                <a:solidFill>
                  <a:srgbClr val="000000"/>
                </a:solidFill>
                <a:latin typeface="Times New Roman"/>
                <a:ea typeface="Calibri"/>
              </a:rPr>
              <a:t>Результатом выполнения каждого из заданий 13–15 является отдельный файл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</a:rPr>
              <a:t>. </a:t>
            </a:r>
          </a:p>
          <a:p>
            <a:pPr marL="0" indent="0">
              <a:buNone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865713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25.КОГЭ по информатике и ИКТ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036496" cy="583264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/>
              <a:t>Файлы </a:t>
            </a:r>
            <a:r>
              <a:rPr lang="ru-RU" sz="1800" dirty="0"/>
              <a:t>с выполненными заданиями участникам ГИА-9 необходимо сохранить и загрузить в ПО «Станция КОГЭ для ППЭ» с помощью нажатия соответствующей кнопки. Участнику ГИА-9 необходимо сохранить файлы в папку на рабочем столе компьютера под именами в строгом соответствии с требованиями: </a:t>
            </a:r>
          </a:p>
          <a:p>
            <a:r>
              <a:rPr lang="ru-RU" sz="1800" i="1" u="sng" dirty="0"/>
              <a:t>Формат имени файла с ответом на задание № 13.1 или № 13.2</a:t>
            </a:r>
            <a:r>
              <a:rPr lang="ru-RU" sz="1800" dirty="0"/>
              <a:t> должен иметь следующий вид: «№</a:t>
            </a:r>
            <a:r>
              <a:rPr lang="ru-RU" sz="1800" dirty="0" err="1"/>
              <a:t>задания»_«код</a:t>
            </a:r>
            <a:r>
              <a:rPr lang="ru-RU" sz="1800" dirty="0"/>
              <a:t> с бланка регистрации». «расширение файла»</a:t>
            </a:r>
            <a:r>
              <a:rPr lang="ru-RU" sz="1800" i="1" dirty="0"/>
              <a:t>. </a:t>
            </a:r>
            <a:r>
              <a:rPr lang="ru-RU" sz="1800" dirty="0"/>
              <a:t>Например, 13.1_4561000045.</a:t>
            </a:r>
            <a:r>
              <a:rPr lang="en-US" sz="1800" dirty="0" err="1"/>
              <a:t>ppt</a:t>
            </a:r>
            <a:r>
              <a:rPr lang="ru-RU" sz="1800" dirty="0"/>
              <a:t>, 13.2_3476100045.</a:t>
            </a:r>
            <a:r>
              <a:rPr lang="en-US" sz="1800" dirty="0" err="1"/>
              <a:t>docx</a:t>
            </a:r>
            <a:r>
              <a:rPr lang="ru-RU" sz="1800" dirty="0"/>
              <a:t>. Результат выполненной работы сохраняется в одном файле, т.е. одно выполненное задание – один файл. </a:t>
            </a:r>
          </a:p>
          <a:p>
            <a:r>
              <a:rPr lang="ru-RU" sz="1800" dirty="0"/>
              <a:t>Выполненное задание №14 сохраняется непосредственно в предлагаемом для работы файле в формате электронных таблиц. Переименовывать файл к заданию №14 не нужно. </a:t>
            </a:r>
          </a:p>
          <a:p>
            <a:r>
              <a:rPr lang="ru-RU" sz="1800" i="1" u="sng" dirty="0"/>
              <a:t>Формат имени файла с ответом на задание №15.1 или №15.2</a:t>
            </a:r>
            <a:r>
              <a:rPr lang="ru-RU" sz="1800" dirty="0"/>
              <a:t> должен иметь следующий вид: «№</a:t>
            </a:r>
            <a:r>
              <a:rPr lang="ru-RU" sz="1800" dirty="0" err="1"/>
              <a:t>задания»_«код</a:t>
            </a:r>
            <a:r>
              <a:rPr lang="ru-RU" sz="1800" dirty="0"/>
              <a:t> с бланка </a:t>
            </a:r>
            <a:r>
              <a:rPr lang="ru-RU" sz="1800" dirty="0" err="1"/>
              <a:t>регистрации».«расширение</a:t>
            </a:r>
            <a:r>
              <a:rPr lang="ru-RU" sz="1800" dirty="0"/>
              <a:t> файла». Например, 151_1000045.kum, 152_41000045.pas. Результат выполненной работы сохраняется в одном файле, т.е. одно выполненное задание – один файл. </a:t>
            </a:r>
          </a:p>
          <a:p>
            <a:r>
              <a:rPr lang="ru-RU" sz="1800" dirty="0"/>
              <a:t>В случае если ответ на задание №15.1 или №15.2 содержит проект, включающий в себя более одного файла, проект архивируется участником ГИА-9, с использованием установленной на персональном компьютере программы для архивации, с форматом имени файла, описанным выше (примеры: 15.2_41000045.zip). Одно задание – один файл или архив. </a:t>
            </a:r>
          </a:p>
          <a:p>
            <a:pPr marL="0" indent="0">
              <a:buNone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2357484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dirty="0" smtClean="0"/>
              <a:t>29,30,31. Иностранные </a:t>
            </a:r>
            <a:r>
              <a:rPr lang="ru-RU" sz="2400" dirty="0" smtClean="0"/>
              <a:t>языки. Устная </a:t>
            </a:r>
            <a:r>
              <a:rPr lang="ru-RU" sz="2400" dirty="0" smtClean="0"/>
              <a:t>часть с использованием специализированного  ПО (апробация прошла 21.12.2022)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6124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устной части экзаменов используется два типа аудиторий:</a:t>
            </a:r>
          </a:p>
          <a:p>
            <a:pPr marL="0" indent="0"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аудитория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подготовки, где участники ожидают своей очереди; </a:t>
            </a:r>
          </a:p>
          <a:p>
            <a:pPr marL="0" indent="0"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аудитория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проведения, в которой проводится инструктаж участников, выдаются КИМ и бланки (№1и №2) и проводится основная часть экзамена</a:t>
            </a:r>
          </a:p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 проведения должны быть подготовлены средства аудиозаписи и воспроизведения аудиозаписей: компьютеры с установленным  ПО для записи ответов участников; гарнитуры со встроенными микрофонами; USB-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флеш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-носители.</a:t>
            </a:r>
          </a:p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Аудиозапись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зад.2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(аудиозапись вопросов телефонного опроса)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РЦОИ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ДП в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экзамена. </a:t>
            </a:r>
          </a:p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 подготовки и в аудитории проведения должно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присутствовать не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2 организаторов и технический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специалист. Сопровождение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экзамена из аудитории подготовки в аудиторию проведения осуществляется организатором вне аудитории.</a:t>
            </a:r>
          </a:p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устной части экзамена использование участниками черновиками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запрещено.</a:t>
            </a:r>
          </a:p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проведения устной части ОГЭ по иностранным языкам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аудиозаписи ответов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экзамена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прослушиваются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присутствии члена ГЭК</a:t>
            </a:r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Выявленные факты технического сбоя оборудования, низкого качества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аудиозаписи ответа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экзамена, утери аудиозаписи ответов участников экзамена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оформляются соответствующим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актом в присутствии технического специалиста,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ответственного организатора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аудитории, члена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ГЭК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резервные сроки основного этапа)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4702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70609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09, 10, 11. Иностранные </a:t>
            </a:r>
            <a:r>
              <a:rPr lang="ru-RU" sz="2400" dirty="0" smtClean="0"/>
              <a:t>языки</a:t>
            </a:r>
            <a:r>
              <a:rPr lang="ru-RU" sz="2400" dirty="0" smtClean="0"/>
              <a:t>. </a:t>
            </a:r>
            <a:r>
              <a:rPr lang="ru-RU" sz="2400" dirty="0" smtClean="0"/>
              <a:t>Письменная часть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6124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just"/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аудитория для проведения письменной части ОГЭ по иностранным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языкам должна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оснащена техническим средством, обеспечивающим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качественное воспроизведение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аудиозаписей для выполнения заданий раздела 1 «Задания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аудированию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специалисты или организаторы в аудитории настраивают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воспроизведения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аудиозаписи так, чтобы было слышно всем участникам экзамена.</a:t>
            </a:r>
          </a:p>
          <a:p>
            <a:pPr algn="just"/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звучания текста для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аудирования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1,5–2 минуты. В аудиозаписи все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тексты звучат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дважды. Остановка и повторное воспроизведение аудиозаписи запрещаются. </a:t>
            </a:r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аудирования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участники экзамена не могут задавать вопросы или выходить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аудитории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как шум может нарушить процедуру проведения экзамена. </a:t>
            </a:r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воспроизведения записи участники экзамена приступают к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выполнению экзаменационной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5669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0"/>
            <a:ext cx="6769100" cy="7778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Задания на оценку функциональной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математической грамотности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95376"/>
            <a:ext cx="4386262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104" y="747713"/>
            <a:ext cx="1943100" cy="3683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Обществознание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537047"/>
            <a:ext cx="1319213" cy="3683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История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92921" y="3613622"/>
            <a:ext cx="1366837" cy="3683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География</a:t>
            </a:r>
          </a:p>
        </p:txBody>
      </p:sp>
      <p:pic>
        <p:nvPicPr>
          <p:cNvPr id="55307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11"/>
          <a:stretch/>
        </p:blipFill>
        <p:spPr bwMode="auto">
          <a:xfrm>
            <a:off x="-10244" y="905347"/>
            <a:ext cx="4071937" cy="270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04" y="3981922"/>
            <a:ext cx="3937343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5013176"/>
            <a:ext cx="3861405" cy="167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978460" y="4658048"/>
            <a:ext cx="1366837" cy="3683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Физика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062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90872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ИС-9 на </a:t>
            </a:r>
            <a:r>
              <a:rPr lang="ru-RU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15.05.202</a:t>
            </a:r>
            <a:r>
              <a:rPr lang="ru-RU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3803933"/>
              </p:ext>
            </p:extLst>
          </p:nvPr>
        </p:nvGraphicFramePr>
        <p:xfrm>
          <a:off x="251520" y="2204864"/>
          <a:ext cx="864096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1512168"/>
                <a:gridCol w="2304256"/>
                <a:gridCol w="1800200"/>
              </a:tblGrid>
              <a:tr h="3962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района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чел.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района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чел.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Центральный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чел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Кумылженский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Советский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чел.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Новоаннинский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чел.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Тракторозаводский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Волжский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чел.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Городищенский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Камышин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чел.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Даниловский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Михайловка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чел.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Дубовский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чел.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ГОУ ВСШ №1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чел.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Камышинский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чел.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УФСИН СШ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чел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Клетский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чел.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660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82600" y="114300"/>
            <a:ext cx="8229600" cy="50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2800" b="1" dirty="0" smtClean="0"/>
              <a:t>Ошибки по итогам ИС-9 в </a:t>
            </a:r>
            <a:r>
              <a:rPr lang="ru-RU" altLang="ru-RU" sz="2800" b="1" dirty="0" smtClean="0"/>
              <a:t>202</a:t>
            </a:r>
            <a:r>
              <a:rPr lang="en-US" altLang="ru-RU" sz="2800" b="1" dirty="0" smtClean="0"/>
              <a:t>1</a:t>
            </a:r>
            <a:r>
              <a:rPr lang="ru-RU" altLang="ru-RU" sz="2800" b="1" dirty="0" smtClean="0"/>
              <a:t>, 2022, 2023… </a:t>
            </a:r>
            <a:r>
              <a:rPr lang="ru-RU" altLang="ru-RU" sz="2800" b="1" dirty="0" err="1" smtClean="0"/>
              <a:t>гг</a:t>
            </a:r>
            <a:endParaRPr lang="ru-RU" altLang="ru-RU" sz="2800" b="1" dirty="0" smtClean="0"/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152400" y="635000"/>
            <a:ext cx="8883650" cy="59055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altLang="ru-RU" sz="2200" b="1" u="sng" dirty="0"/>
              <a:t>В</a:t>
            </a:r>
            <a:r>
              <a:rPr lang="ru-RU" altLang="ru-RU" sz="2200" b="1" u="sng" dirty="0" smtClean="0"/>
              <a:t> работе с модулем «Результаты ИС-9»</a:t>
            </a:r>
          </a:p>
          <a:p>
            <a:pPr marL="0" indent="0">
              <a:buFont typeface="Arial" charset="0"/>
              <a:buNone/>
              <a:defRPr/>
            </a:pPr>
            <a:r>
              <a:rPr lang="ru-RU" altLang="ru-RU" sz="2200" dirty="0" smtClean="0"/>
              <a:t>1) Присылали файлы </a:t>
            </a:r>
            <a:r>
              <a:rPr lang="ru-RU" altLang="ru-RU" sz="2200" b="1" dirty="0" smtClean="0">
                <a:solidFill>
                  <a:srgbClr val="FF0000"/>
                </a:solidFill>
              </a:rPr>
              <a:t>не того </a:t>
            </a:r>
            <a:r>
              <a:rPr lang="ru-RU" altLang="ru-RU" sz="2200" b="1" dirty="0" smtClean="0">
                <a:solidFill>
                  <a:srgbClr val="FF0000"/>
                </a:solidFill>
              </a:rPr>
              <a:t>дня или года</a:t>
            </a:r>
            <a:r>
              <a:rPr lang="ru-RU" altLang="ru-RU" sz="2200" dirty="0" smtClean="0"/>
              <a:t> </a:t>
            </a:r>
            <a:r>
              <a:rPr lang="ru-RU" altLang="ru-RU" sz="2200" dirty="0" smtClean="0"/>
              <a:t>проведения ИС-9.</a:t>
            </a:r>
          </a:p>
          <a:p>
            <a:pPr marL="0" indent="0">
              <a:buFont typeface="Arial" charset="0"/>
              <a:buNone/>
              <a:defRPr/>
            </a:pPr>
            <a:r>
              <a:rPr lang="ru-RU" altLang="ru-RU" sz="2200" dirty="0" smtClean="0"/>
              <a:t>2) Не выверяли сведения об участниках ОВЗ</a:t>
            </a:r>
            <a:r>
              <a:rPr lang="ru-RU" altLang="ru-RU" sz="2200" dirty="0" smtClean="0"/>
              <a:t>. </a:t>
            </a:r>
          </a:p>
          <a:p>
            <a:pPr marL="0" indent="0">
              <a:buFont typeface="Arial" charset="0"/>
              <a:buNone/>
              <a:defRPr/>
            </a:pPr>
            <a:r>
              <a:rPr lang="ru-RU" altLang="ru-RU" sz="2200" dirty="0" smtClean="0"/>
              <a:t>3</a:t>
            </a:r>
            <a:r>
              <a:rPr lang="ru-RU" altLang="ru-RU" sz="2200" dirty="0" smtClean="0"/>
              <a:t>) Присылали </a:t>
            </a:r>
            <a:r>
              <a:rPr lang="ru-RU" altLang="ru-RU" sz="2200" b="1" dirty="0" smtClean="0">
                <a:solidFill>
                  <a:srgbClr val="FF0000"/>
                </a:solidFill>
              </a:rPr>
              <a:t>несохраненные файлы. </a:t>
            </a:r>
          </a:p>
          <a:p>
            <a:pPr marL="0" indent="0">
              <a:buFont typeface="Arial" charset="0"/>
              <a:buNone/>
              <a:defRPr/>
            </a:pPr>
            <a:r>
              <a:rPr lang="ru-RU" altLang="ru-RU" sz="2200" dirty="0" smtClean="0"/>
              <a:t>4) Присылались </a:t>
            </a:r>
            <a:r>
              <a:rPr lang="ru-RU" altLang="ru-RU" sz="2200" b="1" dirty="0" smtClean="0">
                <a:solidFill>
                  <a:srgbClr val="FF0000"/>
                </a:solidFill>
              </a:rPr>
              <a:t>пустые файлы. </a:t>
            </a:r>
          </a:p>
          <a:p>
            <a:pPr marL="0" indent="0">
              <a:buFont typeface="Arial" charset="0"/>
              <a:buNone/>
              <a:defRPr/>
            </a:pPr>
            <a:r>
              <a:rPr lang="ru-RU" altLang="ru-RU" sz="2200" dirty="0" smtClean="0"/>
              <a:t>5) </a:t>
            </a:r>
            <a:r>
              <a:rPr lang="ru-RU" altLang="ru-RU" sz="2200" b="1" dirty="0" smtClean="0">
                <a:solidFill>
                  <a:srgbClr val="FF0000"/>
                </a:solidFill>
              </a:rPr>
              <a:t>Переименовывали</a:t>
            </a:r>
            <a:r>
              <a:rPr lang="ru-RU" altLang="ru-RU" sz="2200" dirty="0" smtClean="0"/>
              <a:t> имена файлов.</a:t>
            </a:r>
          </a:p>
          <a:p>
            <a:pPr marL="0" indent="0">
              <a:buFont typeface="Arial" charset="0"/>
              <a:buNone/>
              <a:defRPr/>
            </a:pPr>
            <a:r>
              <a:rPr lang="ru-RU" altLang="ru-RU" sz="2200" b="1" u="sng" dirty="0" smtClean="0">
                <a:solidFill>
                  <a:srgbClr val="FF0000"/>
                </a:solidFill>
              </a:rPr>
              <a:t>НО</a:t>
            </a:r>
            <a:r>
              <a:rPr lang="ru-RU" altLang="ru-RU" sz="2200" b="1" u="sng" dirty="0" smtClean="0"/>
              <a:t> Ошибок </a:t>
            </a:r>
            <a:r>
              <a:rPr lang="ru-RU" altLang="ru-RU" sz="2200" b="1" u="sng" dirty="0" smtClean="0"/>
              <a:t>в </a:t>
            </a:r>
            <a:r>
              <a:rPr lang="ru-RU" altLang="ru-RU" sz="2200" b="1" u="sng" dirty="0" smtClean="0"/>
              <a:t>оценивании </a:t>
            </a:r>
            <a:r>
              <a:rPr lang="ru-RU" altLang="ru-RU" sz="2200" b="1" u="sng" dirty="0" smtClean="0">
                <a:solidFill>
                  <a:srgbClr val="FF0000"/>
                </a:solidFill>
              </a:rPr>
              <a:t>СТАЛО БОЛЬШЕ!!!</a:t>
            </a:r>
            <a:endParaRPr lang="ru-RU" altLang="ru-RU" sz="2200" b="1" u="sng" dirty="0" smtClean="0">
              <a:solidFill>
                <a:srgbClr val="FF0000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ru-RU" altLang="ru-RU" sz="2200" dirty="0" smtClean="0"/>
              <a:t>1) Не учитывались требования:</a:t>
            </a:r>
          </a:p>
          <a:p>
            <a:pPr>
              <a:defRPr/>
            </a:pPr>
            <a:r>
              <a:rPr lang="ru-RU" altLang="ru-RU" sz="2200" dirty="0" smtClean="0"/>
              <a:t>если участник не приступал к зад.2, то по критериям оценивания правильности речи за зад.1 и 2 ставится не более 2 баллов; </a:t>
            </a:r>
          </a:p>
          <a:p>
            <a:pPr>
              <a:defRPr/>
            </a:pPr>
            <a:r>
              <a:rPr lang="ru-RU" altLang="ru-RU" sz="2200" dirty="0" smtClean="0"/>
              <a:t>если участник не приступал к зад. 3, то за зад. 3 и 4 ставится не более двух баллов</a:t>
            </a:r>
          </a:p>
          <a:p>
            <a:pPr marL="0" indent="0">
              <a:buFont typeface="Arial" charset="0"/>
              <a:buNone/>
              <a:defRPr/>
            </a:pPr>
            <a:r>
              <a:rPr lang="ru-RU" altLang="ru-RU" sz="2200" dirty="0" smtClean="0"/>
              <a:t>2) Оценивание не по критериям</a:t>
            </a:r>
          </a:p>
          <a:p>
            <a:pPr marL="0" indent="0">
              <a:buFont typeface="Arial" charset="0"/>
              <a:buNone/>
              <a:defRPr/>
            </a:pPr>
            <a:r>
              <a:rPr lang="ru-RU" altLang="ru-RU" dirty="0" smtClean="0"/>
              <a:t> </a:t>
            </a:r>
          </a:p>
          <a:p>
            <a:pPr marL="514350" indent="-514350">
              <a:buFontTx/>
              <a:buAutoNum type="arabicParenR"/>
              <a:defRPr/>
            </a:pPr>
            <a:endParaRPr lang="ru-RU" altLang="ru-RU" dirty="0" smtClean="0"/>
          </a:p>
          <a:p>
            <a:pPr marL="514350" indent="-514350">
              <a:buFontTx/>
              <a:buAutoNum type="arabicParenR"/>
              <a:defRPr/>
            </a:pPr>
            <a:endParaRPr lang="ru-RU" alt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77800" y="5765800"/>
            <a:ext cx="88519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!!!Функциональная математическая грамотность многих учителей русского языка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низком уровне  (считать не умеют)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авая круглая скобка 2"/>
          <p:cNvSpPr/>
          <p:nvPr/>
        </p:nvSpPr>
        <p:spPr>
          <a:xfrm>
            <a:off x="7452320" y="1052736"/>
            <a:ext cx="216024" cy="1872208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812360" y="1448780"/>
            <a:ext cx="1217340" cy="10801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СТАЛО меньше ошибок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9000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3"/>
            <a:ext cx="3024335" cy="424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921" y="157773"/>
            <a:ext cx="2819486" cy="400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157773"/>
            <a:ext cx="2805045" cy="400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3984" y="4357487"/>
            <a:ext cx="4281992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Для регистрационной части бланка №1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Исправления </a:t>
            </a:r>
            <a:r>
              <a:rPr lang="ru-RU" b="1" dirty="0">
                <a:solidFill>
                  <a:srgbClr val="FF0000"/>
                </a:solidFill>
              </a:rPr>
              <a:t>могут быть </a:t>
            </a:r>
            <a:r>
              <a:rPr lang="ru-RU" b="1" dirty="0" smtClean="0">
                <a:solidFill>
                  <a:srgbClr val="FF0000"/>
                </a:solidFill>
              </a:rPr>
              <a:t>такими: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запись </a:t>
            </a:r>
            <a:r>
              <a:rPr lang="ru-RU" dirty="0"/>
              <a:t>новых символов </a:t>
            </a:r>
            <a:r>
              <a:rPr lang="ru-RU" dirty="0" smtClean="0"/>
              <a:t>более </a:t>
            </a:r>
            <a:r>
              <a:rPr lang="ru-RU" dirty="0"/>
              <a:t>жирным шрифтом поверх </a:t>
            </a:r>
            <a:r>
              <a:rPr lang="ru-RU" dirty="0" smtClean="0"/>
              <a:t>ранее написанных;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зачеркивание ранее написанных символов </a:t>
            </a:r>
            <a:r>
              <a:rPr lang="ru-RU" dirty="0" smtClean="0"/>
              <a:t>и </a:t>
            </a:r>
            <a:r>
              <a:rPr lang="ru-RU" dirty="0"/>
              <a:t>заполнение </a:t>
            </a:r>
            <a:r>
              <a:rPr lang="ru-RU" dirty="0" smtClean="0"/>
              <a:t>свободных клеточек </a:t>
            </a:r>
            <a:r>
              <a:rPr lang="ru-RU" dirty="0"/>
              <a:t>справа новыми символами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87152" y="4495986"/>
            <a:ext cx="4572000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Замена ответа в бланке №1</a:t>
            </a:r>
          </a:p>
          <a:p>
            <a:r>
              <a:rPr lang="ru-RU" dirty="0" smtClean="0"/>
              <a:t>В поле </a:t>
            </a:r>
            <a:r>
              <a:rPr lang="ru-RU" dirty="0"/>
              <a:t>замены проставить </a:t>
            </a:r>
            <a:r>
              <a:rPr lang="ru-RU" dirty="0" smtClean="0"/>
              <a:t>№ </a:t>
            </a:r>
            <a:r>
              <a:rPr lang="ru-RU" dirty="0"/>
              <a:t>задания, </a:t>
            </a:r>
            <a:r>
              <a:rPr lang="ru-RU" dirty="0" smtClean="0"/>
              <a:t>ответ на </a:t>
            </a:r>
            <a:r>
              <a:rPr lang="ru-RU" dirty="0"/>
              <a:t>который следует исправить, и записать </a:t>
            </a:r>
            <a:r>
              <a:rPr lang="ru-RU" dirty="0" smtClean="0"/>
              <a:t>верный ответ.</a:t>
            </a:r>
          </a:p>
          <a:p>
            <a:r>
              <a:rPr lang="ru-RU" dirty="0" smtClean="0"/>
              <a:t>Организатор  вносит количество </a:t>
            </a:r>
            <a:r>
              <a:rPr lang="ru-RU" dirty="0"/>
              <a:t>замен ошибочных </a:t>
            </a:r>
            <a:r>
              <a:rPr lang="ru-RU" dirty="0" smtClean="0"/>
              <a:t>ответов в соответствующее поле. Если замен нет – то ставится «Х»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5276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indent="0">
              <a:buNone/>
            </a:pPr>
            <a:r>
              <a:rPr lang="ru-RU" sz="2800" dirty="0" smtClean="0"/>
              <a:t>П.9.3 «…Если </a:t>
            </a:r>
            <a:r>
              <a:rPr lang="ru-RU" sz="2800" dirty="0"/>
              <a:t>в ответе больше символов, чем количество клеточек, отведенных для </a:t>
            </a:r>
            <a:r>
              <a:rPr lang="ru-RU" sz="2800" dirty="0" smtClean="0"/>
              <a:t>записи ответов </a:t>
            </a:r>
            <a:r>
              <a:rPr lang="ru-RU" sz="2800" dirty="0"/>
              <a:t>на задания с кратким ответом, то ответ записывается в отведенном для него месте</a:t>
            </a:r>
            <a:r>
              <a:rPr lang="ru-RU" sz="2800" dirty="0" smtClean="0"/>
              <a:t>, </a:t>
            </a:r>
            <a:r>
              <a:rPr lang="ru-RU" sz="2800" b="1" dirty="0" smtClean="0"/>
              <a:t>не </a:t>
            </a:r>
            <a:r>
              <a:rPr lang="ru-RU" sz="2800" b="1" dirty="0"/>
              <a:t>обращая внимания на разбиение этого поля на </a:t>
            </a:r>
            <a:r>
              <a:rPr lang="ru-RU" sz="2800" b="1" dirty="0" smtClean="0"/>
              <a:t>клеточки</a:t>
            </a:r>
            <a:r>
              <a:rPr lang="ru-RU" sz="2800" dirty="0" smtClean="0"/>
              <a:t>. Ответ </a:t>
            </a:r>
            <a:r>
              <a:rPr lang="ru-RU" sz="2800" dirty="0"/>
              <a:t>должен быть </a:t>
            </a:r>
            <a:r>
              <a:rPr lang="ru-RU" sz="2800" dirty="0" smtClean="0"/>
              <a:t>написан разборчиво</a:t>
            </a:r>
            <a:r>
              <a:rPr lang="ru-RU" sz="2800" dirty="0"/>
              <a:t>, более узкими символами в одну строчку, с использованием всей </a:t>
            </a:r>
            <a:r>
              <a:rPr lang="ru-RU" sz="2800" dirty="0" smtClean="0"/>
              <a:t>длины отведенного </a:t>
            </a:r>
            <a:r>
              <a:rPr lang="ru-RU" sz="2800" dirty="0"/>
              <a:t>под него поля. Символы в ответе не должны соприкасаться друг с </a:t>
            </a:r>
            <a:r>
              <a:rPr lang="ru-RU" sz="2800" dirty="0" smtClean="0"/>
              <a:t>другом. Термин </a:t>
            </a:r>
            <a:r>
              <a:rPr lang="ru-RU" sz="2800" dirty="0"/>
              <a:t>следует писать полностью. Любые сокращения </a:t>
            </a:r>
            <a:r>
              <a:rPr lang="ru-RU" sz="2800" dirty="0" smtClean="0"/>
              <a:t>запрещены».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3781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использования участником ОГЭ карандаша при изображения чертежа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82102"/>
            <a:ext cx="6840760" cy="5207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140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84784"/>
            <a:ext cx="3115621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58" y="188640"/>
            <a:ext cx="353028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39952" y="284455"/>
            <a:ext cx="4743910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В бланк ответов №2 (лист 2) организатор </a:t>
            </a:r>
            <a:r>
              <a:rPr lang="ru-RU" dirty="0"/>
              <a:t>в </a:t>
            </a:r>
            <a:r>
              <a:rPr lang="ru-RU" dirty="0" smtClean="0"/>
              <a:t>аудитории вносит </a:t>
            </a:r>
            <a:r>
              <a:rPr lang="ru-RU" dirty="0"/>
              <a:t>в </a:t>
            </a:r>
            <a:r>
              <a:rPr lang="ru-RU" dirty="0" smtClean="0"/>
              <a:t>поле </a:t>
            </a:r>
            <a:r>
              <a:rPr lang="ru-RU" dirty="0"/>
              <a:t>цифровое значение кода следующего дополнительного </a:t>
            </a:r>
            <a:r>
              <a:rPr lang="ru-RU" dirty="0" smtClean="0"/>
              <a:t>бланка ответов </a:t>
            </a:r>
            <a:r>
              <a:rPr lang="ru-RU" dirty="0"/>
              <a:t>№ </a:t>
            </a:r>
            <a:r>
              <a:rPr lang="ru-RU" dirty="0" smtClean="0"/>
              <a:t>2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1979712" y="884619"/>
            <a:ext cx="3600400" cy="1300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259632" y="5517232"/>
            <a:ext cx="6984776" cy="12241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«…организатор </a:t>
            </a:r>
            <a:r>
              <a:rPr lang="ru-RU" dirty="0"/>
              <a:t>в аудитории вносит в </a:t>
            </a:r>
            <a:r>
              <a:rPr lang="ru-RU" dirty="0" smtClean="0"/>
              <a:t> поле (бланка №2) </a:t>
            </a:r>
            <a:r>
              <a:rPr lang="ru-RU" dirty="0"/>
              <a:t>цифровое значение кода следующего дополнительного </a:t>
            </a:r>
            <a:r>
              <a:rPr lang="ru-RU" dirty="0" smtClean="0"/>
              <a:t>листа </a:t>
            </a:r>
            <a:r>
              <a:rPr lang="ru-RU" dirty="0"/>
              <a:t>ответов, который выдает участнику экзамена для </a:t>
            </a:r>
            <a:r>
              <a:rPr lang="ru-RU" dirty="0" smtClean="0"/>
              <a:t>заполнения…»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4790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3408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 smtClean="0"/>
              <a:t>Образцы бланков ГВЭ-9</a:t>
            </a:r>
            <a:endParaRPr lang="ru-RU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38585"/>
            <a:ext cx="3202912" cy="449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34388"/>
            <a:ext cx="3240361" cy="462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382358"/>
            <a:ext cx="3131839" cy="4475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60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0008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000084</Template>
  <TotalTime>935</TotalTime>
  <Words>2535</Words>
  <Application>Microsoft Office PowerPoint</Application>
  <PresentationFormat>Экран (4:3)</PresentationFormat>
  <Paragraphs>292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000084</vt:lpstr>
      <vt:lpstr> Организационно-технологические аспекты подготовки к проведению ГИА-9 в Волгоградской области  в 2023 году</vt:lpstr>
      <vt:lpstr>Подготовка и проведение ИС-9 (15.05.2023)</vt:lpstr>
      <vt:lpstr>Участники ИС-9 на 15.05.2023</vt:lpstr>
      <vt:lpstr>Ошибки по итогам ИС-9 в 2021, 2022, 2023… гг</vt:lpstr>
      <vt:lpstr>Презентация PowerPoint</vt:lpstr>
      <vt:lpstr>Презентация PowerPoint</vt:lpstr>
      <vt:lpstr>Пример использования участником ОГЭ карандаша при изображения чертежа</vt:lpstr>
      <vt:lpstr>Презентация PowerPoint</vt:lpstr>
      <vt:lpstr>Образцы бланков ГВЭ-9</vt:lpstr>
      <vt:lpstr>01.Русский язык (3ч55мин)</vt:lpstr>
      <vt:lpstr>Презентация PowerPoint</vt:lpstr>
      <vt:lpstr>Русский язык ГВЭ-9</vt:lpstr>
      <vt:lpstr>18. Литература (3ч. 55 мин)</vt:lpstr>
      <vt:lpstr>02. Математика (3ч55чмин)</vt:lpstr>
      <vt:lpstr>Пример перевода шкалы оценивания  первичных баллов в шкалу по пятибалльной системе</vt:lpstr>
      <vt:lpstr>!!! Справочные материалы по математике в КИМе ОГЭ</vt:lpstr>
      <vt:lpstr>03.Физика (3ч)</vt:lpstr>
      <vt:lpstr>04.Химия (3ч)</vt:lpstr>
      <vt:lpstr>04.Химия (3ч)</vt:lpstr>
      <vt:lpstr>Подготовка индивидуальных комплектов участников для проведения хим. эксперимента на основные сроки</vt:lpstr>
      <vt:lpstr>Подготовка индивидуальных комплектов участников для проведения хим. эксперимента на резервные сроки</vt:lpstr>
      <vt:lpstr>Презентация PowerPoint</vt:lpstr>
      <vt:lpstr>25. КОГЭ по информатике и ИКТ</vt:lpstr>
      <vt:lpstr>25.КОГЭ по информатике и ИКТ</vt:lpstr>
      <vt:lpstr>25.КОГЭ по информатике и ИКТ</vt:lpstr>
      <vt:lpstr>29,30,31. Иностранные языки. Устная часть с использованием специализированного  ПО (апробация прошла 21.12.2022)</vt:lpstr>
      <vt:lpstr>09, 10, 11. Иностранные языки. Письменная часть</vt:lpstr>
      <vt:lpstr>Задания на оценку функциональной математической грамотности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М.А. Десятериченко</dc:creator>
  <cp:lastModifiedBy>Марина М.А. Десятериченко</cp:lastModifiedBy>
  <cp:revision>80</cp:revision>
  <cp:lastPrinted>2023-04-21T06:34:12Z</cp:lastPrinted>
  <dcterms:created xsi:type="dcterms:W3CDTF">2021-04-13T10:37:07Z</dcterms:created>
  <dcterms:modified xsi:type="dcterms:W3CDTF">2023-04-21T07:51:07Z</dcterms:modified>
</cp:coreProperties>
</file>