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6"/>
  </p:handoutMasterIdLst>
  <p:sldIdLst>
    <p:sldId id="268" r:id="rId2"/>
    <p:sldId id="284" r:id="rId3"/>
    <p:sldId id="281" r:id="rId4"/>
    <p:sldId id="283" r:id="rId5"/>
    <p:sldId id="285" r:id="rId6"/>
    <p:sldId id="282" r:id="rId7"/>
    <p:sldId id="256" r:id="rId8"/>
    <p:sldId id="289" r:id="rId9"/>
    <p:sldId id="290" r:id="rId10"/>
    <p:sldId id="291" r:id="rId11"/>
    <p:sldId id="286" r:id="rId12"/>
    <p:sldId id="287" r:id="rId13"/>
    <p:sldId id="288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49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5A756-7962-4E7C-AD41-4DE80B9CC243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92E1F-3237-4F0C-8D03-1A970CC22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9B1E44B-2277-48B4-B075-5A7A4238285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1E44B-2277-48B4-B075-5A7A4238285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1E44B-2277-48B4-B075-5A7A4238285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1E44B-2277-48B4-B075-5A7A4238285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1E44B-2277-48B4-B075-5A7A4238285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1E44B-2277-48B4-B075-5A7A4238285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1E44B-2277-48B4-B075-5A7A4238285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1E44B-2277-48B4-B075-5A7A4238285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1E44B-2277-48B4-B075-5A7A4238285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9B1E44B-2277-48B4-B075-5A7A4238285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9B1E44B-2277-48B4-B075-5A7A4238285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9B1E44B-2277-48B4-B075-5A7A4238285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62BF810-A735-4298-B402-B999A6879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8643966" cy="22146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Комитет  образования и науки Волгоградской области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казённое образовательное учреждение для детей,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нуждающихся в психолого-педагогической и медико-социальной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помощи, 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«Волгоградский областной центр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психолого-медико-социального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сопровождения»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85992"/>
            <a:ext cx="9144000" cy="4572008"/>
          </a:xfrm>
        </p:spPr>
        <p:txBody>
          <a:bodyPr>
            <a:normAutofit fontScale="55000" lnSpcReduction="20000"/>
          </a:bodyPr>
          <a:lstStyle/>
          <a:p>
            <a:endPara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«Психолого-педагогическая помощь в рамках реализации индивидуальной программы реабилитации или </a:t>
            </a:r>
            <a:r>
              <a:rPr lang="ru-RU" sz="45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абилитации</a:t>
            </a: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ребенка-инвалида </a:t>
            </a:r>
          </a:p>
          <a:p>
            <a:pPr algn="ctr">
              <a:lnSpc>
                <a:spcPct val="120000"/>
              </a:lnSpc>
            </a:pP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образовательной организации»</a:t>
            </a: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endParaRPr lang="ru-RU" sz="1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0863" algn="just">
              <a:lnSpc>
                <a:spcPct val="110000"/>
              </a:lnSpc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 marL="6900863" algn="just">
              <a:lnSpc>
                <a:spcPct val="110000"/>
              </a:lnSpc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учитель-дефектолог </a:t>
            </a:r>
          </a:p>
          <a:p>
            <a:pPr marL="6900863" algn="just">
              <a:lnSpc>
                <a:spcPct val="110000"/>
              </a:lnSpc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ЦПМПК</a:t>
            </a:r>
          </a:p>
          <a:p>
            <a:pPr marL="6900863" algn="just">
              <a:lnSpc>
                <a:spcPct val="110000"/>
              </a:lnSpc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Шалина Т.М.</a:t>
            </a:r>
          </a:p>
          <a:p>
            <a:pPr algn="ctr">
              <a:lnSpc>
                <a:spcPct val="110000"/>
              </a:lnSpc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Волгоград 2016г.</a:t>
            </a:r>
            <a:endParaRPr lang="ru-RU" sz="5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000108"/>
            <a:ext cx="8643998" cy="5572164"/>
          </a:xfrm>
        </p:spPr>
        <p:txBody>
          <a:bodyPr>
            <a:normAutofit fontScale="92500" lnSpcReduction="20000"/>
          </a:bodyPr>
          <a:lstStyle/>
          <a:p>
            <a:pPr marL="624078" indent="-514350">
              <a:buClrTx/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Индивидуализация содержания основной общеобразовательной программы по предметам основного цикла, 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составление индивидуального учебного плана при необходимости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(в рамках реализации ИОМ), </a:t>
            </a:r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разработка СИПР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(при необходимости).</a:t>
            </a:r>
            <a:endParaRPr lang="ru-RU" sz="2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24078" indent="-514350">
              <a:buClrTx/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Коррекционно-развивающее направление</a:t>
            </a:r>
            <a:endParaRPr lang="ru-RU" sz="2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формирование познавательного интереса, положительной мотивации к обучению;</a:t>
            </a:r>
          </a:p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формирование позитивного отношения к сотрудничеству с детьми и взрослыми;</a:t>
            </a:r>
          </a:p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формирование коммуникативных возможностей (вербальных и невербальных);</a:t>
            </a:r>
          </a:p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формирование алгоритма деятельности, в том числе учебной;</a:t>
            </a:r>
          </a:p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формирование системных представлений об окружающем мире;</a:t>
            </a:r>
          </a:p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коррекция и развитие психических процессов, речи, мелкой и крупной моторики и иное.</a:t>
            </a:r>
          </a:p>
          <a:p>
            <a:pPr lvl="0"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Tx/>
              <a:buFont typeface="Wingdings" pitchFamily="2" charset="2"/>
              <a:buChar char="Ø"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15436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направления психолого-педагогического сопровождения ребенка с синдромом Дауна</a:t>
            </a:r>
            <a:br>
              <a:rPr lang="ru-RU" sz="28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(возможные)</a:t>
            </a:r>
            <a:br>
              <a:rPr lang="ru-RU" sz="28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214422"/>
            <a:ext cx="8643998" cy="53578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Особенности психофизического развития детей с ЗПР</a:t>
            </a:r>
          </a:p>
          <a:p>
            <a:pPr lvl="0" algn="just">
              <a:buClrTx/>
              <a:buFont typeface="Wingdings" pitchFamily="2" charset="2"/>
              <a:buChar char="Ø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замедление темпа психического развития в целом или отдельных функций (сенсомоторных, моторных, речевых, эмоционально-волевых);</a:t>
            </a:r>
          </a:p>
          <a:p>
            <a:pPr lvl="0">
              <a:buClrTx/>
              <a:buFont typeface="Wingdings" pitchFamily="2" charset="2"/>
              <a:buChar char="Ø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частичное (парциальное) недоразвитие интеллектуальных функций и/или личности в целом;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отставание в развитии мыслительной деятельности;</a:t>
            </a:r>
          </a:p>
          <a:p>
            <a:pPr lvl="0">
              <a:buClrTx/>
              <a:buFont typeface="Wingdings" pitchFamily="2" charset="2"/>
              <a:buChar char="Ø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ослабленная регуляция деятельности во  всех звеньях процесса учения;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трудности в восприятии учебного материала.</a:t>
            </a:r>
          </a:p>
          <a:p>
            <a:pPr lvl="0">
              <a:buClrTx/>
              <a:buFont typeface="Wingdings" pitchFamily="2" charset="2"/>
              <a:buChar char="Ø"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15436" cy="92869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Психолого-педагогическая помощь ребенку с ЗПР</a:t>
            </a:r>
            <a:endParaRPr lang="ru-RU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214422"/>
            <a:ext cx="8643998" cy="5357850"/>
          </a:xfrm>
        </p:spPr>
        <p:txBody>
          <a:bodyPr>
            <a:normAutofit fontScale="92500"/>
          </a:bodyPr>
          <a:lstStyle/>
          <a:p>
            <a:pPr marL="624078" indent="-514350">
              <a:buClrTx/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Индивидуализация содержания основной общеобразовательной программы по предметам основного цикла,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составление индивидуального учебного плана при необходимости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(в рамках реализации ИОМ).</a:t>
            </a:r>
          </a:p>
          <a:p>
            <a:pPr marL="624078" indent="-514350">
              <a:buClrTx/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Коррекционно-развивающее направление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>
              <a:buClrTx/>
              <a:buFont typeface="Wingdings" pitchFamily="2" charset="2"/>
              <a:buChar char="Ø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Сенсомоторное развитие. </a:t>
            </a:r>
          </a:p>
          <a:p>
            <a:pPr marL="624078" indent="-514350">
              <a:buClrTx/>
              <a:buFont typeface="Wingdings" pitchFamily="2" charset="2"/>
              <a:buChar char="Ø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Формирование пространственных представлений.</a:t>
            </a:r>
          </a:p>
          <a:p>
            <a:pPr marL="624078" indent="-514350">
              <a:buClrTx/>
              <a:buFont typeface="Wingdings" pitchFamily="2" charset="2"/>
              <a:buChar char="Ø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Развитие интеллектуальных и мнемических процессов.</a:t>
            </a:r>
          </a:p>
          <a:p>
            <a:pPr marL="624078" indent="-514350">
              <a:buClrTx/>
              <a:buFont typeface="Wingdings" pitchFamily="2" charset="2"/>
              <a:buChar char="Ø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Развитие межанализаторных систем, их взаимодействия.</a:t>
            </a:r>
          </a:p>
          <a:p>
            <a:pPr marL="624078" indent="-514350">
              <a:buClrTx/>
              <a:buFont typeface="Wingdings" pitchFamily="2" charset="2"/>
              <a:buChar char="Ø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Формирование функции программирования и контроля собственной деятельности.</a:t>
            </a:r>
          </a:p>
          <a:p>
            <a:pPr marL="624078" indent="-514350">
              <a:buClrTx/>
              <a:buFont typeface="Wingdings" pitchFamily="2" charset="2"/>
              <a:buChar char="Ø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Формирование навыков социально приемлемого поведения, взаимодействия с окружающими.</a:t>
            </a:r>
          </a:p>
          <a:p>
            <a:pPr marL="624078" indent="-514350">
              <a:buClrTx/>
              <a:buFont typeface="Wingdings" pitchFamily="2" charset="2"/>
              <a:buChar char="Ø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Другие направления коррекционно развивающей работы.</a:t>
            </a:r>
          </a:p>
          <a:p>
            <a:pPr lvl="0">
              <a:buClrTx/>
              <a:buFont typeface="Wingdings" pitchFamily="2" charset="2"/>
              <a:buChar char="Ø"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15436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направления психолого-педагогического сопровождения ребенка с ЗПР</a:t>
            </a:r>
            <a:endParaRPr lang="ru-RU" sz="28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214422"/>
            <a:ext cx="8643998" cy="53578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Индивидуальные и групповые коррекционные занятия по: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повышению уровня общего развития обучающихся;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восполнению пробелов предшествующего развития и обучения;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формированию недостаточно освоенных учебных умений и навыков;</a:t>
            </a:r>
          </a:p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коррекции отклонений в   развитии познавательной сферы, речи и поведения и др.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целенаправленной подготовке к восприятию нового учебного материала.</a:t>
            </a:r>
          </a:p>
          <a:p>
            <a:pPr lvl="0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15436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направления педагогической коррекции ребенка с ЗПР</a:t>
            </a:r>
            <a:endParaRPr lang="ru-RU" sz="28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40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Благодарим за внимание!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225404"/>
          </a:xfrm>
        </p:spPr>
        <p:txBody>
          <a:bodyPr>
            <a:noAutofit/>
          </a:bodyPr>
          <a:lstStyle/>
          <a:p>
            <a:pPr algn="ctr"/>
            <a:endParaRPr lang="ru-RU" sz="2800" b="1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714356"/>
            <a:ext cx="7933588" cy="5534044"/>
          </a:xfrm>
        </p:spPr>
        <p:txBody>
          <a:bodyPr>
            <a:normAutofit lnSpcReduction="10000"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ru-RU" sz="2400" b="1" dirty="0" smtClean="0"/>
              <a:t>Специальной организованной формой изучения детей в образовательной организации является </a:t>
            </a:r>
            <a:r>
              <a:rPr lang="ru-RU" sz="2400" b="1" dirty="0" smtClean="0">
                <a:solidFill>
                  <a:srgbClr val="FF0000"/>
                </a:solidFill>
              </a:rPr>
              <a:t>психолого-педагогическая служба.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Психолого –медико –педагогический консилиум – одна из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моделей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службы сопровождения детей-инвалидов и детей с ОВЗ в образовательной организации.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состав консилиума (службы псих.-пед. сопровождения) вводится специалист, ответственный за реализацию мероприятий ИПРА (координатор), заполняет таблицу ИПРА в разделе «Психолого-педагогическая помощь».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Иные специалисты, в том числе в рамках сетевого сопровождения.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8602" y="285729"/>
          <a:ext cx="8762997" cy="6233062"/>
        </p:xfrm>
        <a:graphic>
          <a:graphicData uri="http://schemas.openxmlformats.org/drawingml/2006/table">
            <a:tbl>
              <a:tblPr/>
              <a:tblGrid>
                <a:gridCol w="445395"/>
                <a:gridCol w="445395"/>
                <a:gridCol w="445395"/>
                <a:gridCol w="445395"/>
                <a:gridCol w="445395"/>
                <a:gridCol w="445395"/>
                <a:gridCol w="445395"/>
                <a:gridCol w="445395"/>
                <a:gridCol w="445395"/>
                <a:gridCol w="445395"/>
                <a:gridCol w="445395"/>
                <a:gridCol w="445395"/>
                <a:gridCol w="445395"/>
                <a:gridCol w="398110"/>
                <a:gridCol w="390484"/>
                <a:gridCol w="445395"/>
                <a:gridCol w="445395"/>
                <a:gridCol w="445395"/>
                <a:gridCol w="244053"/>
                <a:gridCol w="359977"/>
                <a:gridCol w="244053"/>
              </a:tblGrid>
              <a:tr h="601376">
                <a:tc gridSpan="18"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Данные об исполнении мероприятий в сфере образования, предусмотренных ИПРА  </a:t>
                      </a:r>
                      <a:r>
                        <a:rPr lang="ru-RU" sz="1800" b="1" i="0" u="none" strike="noStrike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ребенка-инвалида </a:t>
                      </a:r>
                      <a:endParaRPr lang="ru-RU" sz="1800" b="1" i="0" u="none" strike="noStrike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84" marR="3184" marT="31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направления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отчета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ППМС-центр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ФИО специалиста органа управления образованием, ответственного за предоставление информации в ППМС-центр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Примечание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009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с л о в и я  по  о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 а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о б у ч е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я</a:t>
                      </a:r>
                    </a:p>
                  </a:txBody>
                  <a:tcPr marL="3184" marR="3184" marT="3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  с и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 л о г о  - 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е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 г о г и ч е с к а я     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 м о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щ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84" marR="3184" marT="318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4900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Общеобразова</a:t>
                      </a:r>
                      <a:endParaRPr lang="ru-RU" sz="14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тельная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программа</a:t>
                      </a:r>
                    </a:p>
                  </a:txBody>
                  <a:tcPr marL="3184" marR="3184" marT="31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Адаптированная основная образовательная программа</a:t>
                      </a:r>
                    </a:p>
                  </a:txBody>
                  <a:tcPr marL="3184" marR="3184" marT="31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Специальные педагогические условия для получения образования</a:t>
                      </a:r>
                    </a:p>
                  </a:txBody>
                  <a:tcPr marL="3184" marR="3184" marT="31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Психолого-педагогическое </a:t>
                      </a:r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консультирова</a:t>
                      </a:r>
                      <a:endParaRPr lang="ru-RU" sz="14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инвалида и его семьи</a:t>
                      </a:r>
                    </a:p>
                  </a:txBody>
                  <a:tcPr marL="3184" marR="3184" marT="318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Педагогическая коррекция</a:t>
                      </a:r>
                    </a:p>
                  </a:txBody>
                  <a:tcPr marL="3184" marR="3184" marT="3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Психолого-педагогическое сопровождение учебного процесса</a:t>
                      </a:r>
                    </a:p>
                  </a:txBody>
                  <a:tcPr marL="3184" marR="3184" marT="3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325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Исполнитель мероприятия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исполнения мероприятия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выполнения мероприятия (выполнено/не выполнено)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Исполнитель мероприятия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исполнения мероприятия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выполнения мероприятия (выполнено/не выполнено)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Исполнитель мероприятия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исполнения мероприятия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выполнения мероприятия (выполнено/не выполнено)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Исполнитель мероприятия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исполнения мероприятия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выполнения мероприятия (выполнено/не выполнено)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Исполнитель мероприятия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исполнения мероприятия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выполнения мероприятия (выполнено/не выполнено)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Исполнитель мероприятия</a:t>
                      </a:r>
                    </a:p>
                  </a:txBody>
                  <a:tcPr marL="3184" marR="3184" marT="3184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исполнения мероприятия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выполнения мероприятия (выполнено/не выполнено)</a:t>
                      </a:r>
                    </a:p>
                  </a:txBody>
                  <a:tcPr marL="3184" marR="3184" marT="318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8078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3184" marR="3184" marT="3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3184" marR="3184" marT="3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3184" marR="3184" marT="3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3184" marR="3184" marT="3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3184" marR="3184" marT="3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65403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Личное дело ребенка-инвалида (примерное)</a:t>
            </a:r>
            <a:r>
              <a:rPr lang="ru-RU" sz="28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(в службе сопровождения)</a:t>
            </a:r>
            <a:endParaRPr lang="ru-RU" sz="2800" b="1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000108"/>
            <a:ext cx="7933588" cy="5248292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Сведения о ребенке и его семье.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Рекомендации ИПРА и ПМПК (при наличии).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Данные о специалистах сопровождения, в том числе в рамках сетевого взаимодействия.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Данные о результатах психолого-педагогического обследования (заключения специалистов, характеристики и др.).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Заключение ПМПк об оказании психолого-педагогической помощи ребенку-инвалиду в рамках ИМПРА и рекомендаций ПМПК.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Мероприятия психолого-педагогической помощи:</a:t>
            </a:r>
          </a:p>
          <a:p>
            <a:pPr>
              <a:buClr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программа комплексного психолого-педагогического сопровождения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65403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Личное дело ребенка-инвалида </a:t>
            </a:r>
            <a:r>
              <a:rPr lang="ru-RU" sz="28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(в службе сопровождения)</a:t>
            </a:r>
            <a:endParaRPr lang="ru-RU" sz="2800" b="1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000108"/>
            <a:ext cx="7933588" cy="5248292"/>
          </a:xfrm>
        </p:spPr>
        <p:txBody>
          <a:bodyPr>
            <a:normAutofit fontScale="92500"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Мероприятия психолого-педагогической помощи: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комплексная диагностика специалистами сопровождения;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программа комплексного психолого-педагогического сопровождения;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индивидуальный образовательный маршрут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направления коррекционно-развивающей работы: мероприятия логопедической, педагогической, психологической, социально-педагогической коррекции;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 консультативно-просветительской работы;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динамическая диагностика;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мероприятия по корректировке индивидуального образовательного маршрута и другое.</a:t>
            </a:r>
          </a:p>
          <a:p>
            <a:pPr>
              <a:buClrTx/>
              <a:buNone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142976" y="214290"/>
            <a:ext cx="7790712" cy="285752"/>
          </a:xfrm>
        </p:spPr>
        <p:txBody>
          <a:bodyPr>
            <a:noAutofit/>
          </a:bodyPr>
          <a:lstStyle/>
          <a:p>
            <a:pPr algn="ctr"/>
            <a:endParaRPr lang="ru-RU" sz="2800" b="1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571480"/>
            <a:ext cx="7933588" cy="5676920"/>
          </a:xfrm>
        </p:spPr>
        <p:txBody>
          <a:bodyPr>
            <a:normAutofit fontScale="85000" lnSpcReduction="20000"/>
          </a:bodyPr>
          <a:lstStyle/>
          <a:p>
            <a:pPr algn="just">
              <a:buClr>
                <a:schemeClr val="tx1"/>
              </a:buClr>
              <a:buNone/>
              <a:defRPr/>
            </a:pPr>
            <a:r>
              <a:rPr lang="ru-RU" sz="3200" b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Педагогическая коррекция</a:t>
            </a:r>
          </a:p>
          <a:p>
            <a:pPr>
              <a:buClrTx/>
              <a:buFont typeface="Wingdings" pitchFamily="2" charset="2"/>
              <a:buChar char="Ø"/>
              <a:defRPr/>
            </a:pPr>
            <a:r>
              <a:rPr lang="ru-RU" sz="3200" b="1" dirty="0" smtClean="0"/>
              <a:t>Коррекция педагогическая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комплекс учебно-воспитательных мер, которые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 направлены на преодоление у детей отклонений, 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связанных с психическими процессами: 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31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познавательными, эмоциональными и волевыми.</a:t>
            </a:r>
          </a:p>
          <a:p>
            <a:pPr marL="95250" indent="14288" algn="just">
              <a:buClrTx/>
              <a:buFont typeface="Wingdings" pitchFamily="2" charset="2"/>
              <a:buChar char="Ø"/>
              <a:tabLst>
                <a:tab pos="1433513" algn="l"/>
              </a:tabLst>
              <a:defRPr/>
            </a:pPr>
            <a:r>
              <a:rPr lang="ru-RU" sz="3200" b="1" dirty="0" smtClean="0"/>
              <a:t>К педагогической коррекции</a:t>
            </a:r>
            <a:r>
              <a:rPr lang="ru-RU" sz="3200" dirty="0" smtClean="0"/>
              <a:t> </a:t>
            </a:r>
            <a:r>
              <a:rPr lang="ru-RU" sz="2800" b="1" i="1" dirty="0" smtClean="0"/>
              <a:t>относят все формы дополнительных специальных занятий, репетиторство. Содержание педагогической коррекции - это возврат к неусвоенным разделам программы, без которых ученик не может успешно двигаться дальше, то есть повторное изучение плохо понятого учебного материала. Педагог-репетитор помогает ребенку всеми имеющимися в его распоряжении педагогическими приемами сделать непонятное понятным и прочно запомнившимся.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571480"/>
            <a:ext cx="8643998" cy="6000792"/>
          </a:xfrm>
        </p:spPr>
        <p:txBody>
          <a:bodyPr>
            <a:normAutofit fontScale="92500" lnSpcReduction="20000"/>
          </a:bodyPr>
          <a:lstStyle/>
          <a:p>
            <a:pPr algn="just">
              <a:buClrTx/>
              <a:buFont typeface="Wingdings" pitchFamily="2" charset="2"/>
              <a:buChar char="Ø"/>
              <a:defRPr/>
            </a:pPr>
            <a:r>
              <a:rPr lang="ru-RU" sz="3200" b="1" dirty="0" smtClean="0"/>
              <a:t>Педагогическая коррекция</a:t>
            </a:r>
            <a:r>
              <a:rPr lang="ru-RU" sz="3200" dirty="0" smtClean="0"/>
              <a:t> </a:t>
            </a:r>
            <a:r>
              <a:rPr lang="ru-RU" sz="2800" dirty="0" smtClean="0"/>
              <a:t>-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это дополнительные занятия, проводимые педагогом для усвоения требуемых программой знаний, умений, навыков, которые ребенок не может усвоить самостоятельно, когда большинство детей с этим справляются.</a:t>
            </a:r>
          </a:p>
          <a:p>
            <a:pPr>
              <a:defRPr/>
            </a:pPr>
            <a:r>
              <a:rPr lang="ru-RU" sz="2800" b="1" i="1" dirty="0" smtClean="0">
                <a:solidFill>
                  <a:srgbClr val="C00000"/>
                </a:solidFill>
              </a:rPr>
              <a:t>Иногда причиной неуспеваемости могут быть нарушения в развитии интеллектуальной или личностной сферы, и тогда необходима еще и </a:t>
            </a:r>
            <a:r>
              <a:rPr lang="ru-RU" sz="3200" b="1" u="sng" dirty="0" smtClean="0">
                <a:solidFill>
                  <a:srgbClr val="C00000"/>
                </a:solidFill>
              </a:rPr>
              <a:t>психологическая коррекция</a:t>
            </a:r>
            <a:r>
              <a:rPr lang="ru-RU" sz="2800" b="1" dirty="0" smtClean="0">
                <a:solidFill>
                  <a:srgbClr val="C00000"/>
                </a:solidFill>
              </a:rPr>
              <a:t>.</a:t>
            </a:r>
          </a:p>
          <a:p>
            <a:pPr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Психологическая коррекция </a:t>
            </a:r>
            <a:r>
              <a:rPr lang="ru-RU" sz="3200" b="1" dirty="0" smtClean="0"/>
              <a:t>при неуспеваемости</a:t>
            </a:r>
            <a:r>
              <a:rPr lang="ru-RU" sz="3200" dirty="0" smtClean="0"/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предполагает воздействие на индивидуальный механизм приобретения знаний у данного ребенка, то есть на развитие его познавательных способностей вообще, а не усвоение отдельной дисциплины.</a:t>
            </a:r>
          </a:p>
          <a:p>
            <a:pPr algn="just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15436" cy="285752"/>
          </a:xfrm>
        </p:spPr>
        <p:txBody>
          <a:bodyPr>
            <a:normAutofit fontScale="90000"/>
          </a:bodyPr>
          <a:lstStyle/>
          <a:p>
            <a:pPr algn="ctr"/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214422"/>
            <a:ext cx="8643998" cy="535785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Особенности психофизического развития детей с синдромом Дауна</a:t>
            </a:r>
            <a:endParaRPr lang="ru-RU" sz="2800" dirty="0" smtClean="0"/>
          </a:p>
          <a:p>
            <a:pPr lvl="0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1.Медленное формирование понятий и становление навыков: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Снижение темпа восприятия и замедленное формирование ответа.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Снижение памяти, необходимость большого количества повторений для усвоения материала.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Низкий уровень обобщения материала.</a:t>
            </a:r>
          </a:p>
          <a:p>
            <a:pPr lvl="0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2. Низкая способность оперировать  несколькими понятиями одновременно, с чем связаны:</a:t>
            </a:r>
          </a:p>
          <a:p>
            <a:pPr lvl="0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Трудности, возникающие при необходимости объединить новую информацию с уже изученным материалом.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800" dirty="0" smtClean="0"/>
          </a:p>
          <a:p>
            <a:pPr algn="just">
              <a:buNone/>
            </a:pPr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15436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Психолого-педагогическая помощь ребенку с синдромом Дауна</a:t>
            </a:r>
            <a:endParaRPr lang="ru-RU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214422"/>
            <a:ext cx="8643998" cy="535785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Особенности психофизического развития детей с синдромом Дауна</a:t>
            </a:r>
            <a:endParaRPr lang="ru-RU" sz="2800" dirty="0" smtClean="0"/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Нарушения переноса усвоенных навыков из одной ситуации в другую.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Замена гибкого поведения, учитывающего обстоятельства, заученными многократно повторяемыми действиями.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Трудности при выполнении заданий, связанных с оперированием несколькими признаками предмета, или выполнением цепочки действий.  </a:t>
            </a:r>
          </a:p>
          <a:p>
            <a:pPr lvl="0"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3. При использовании  нескольких анализаторов одновременно для создания целостного образа  наилучшие результаты дает зрительно-телесный анализ.</a:t>
            </a:r>
          </a:p>
          <a:p>
            <a:pPr lvl="0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4. Нарушение сенсорного восприятия за счет повышения порога тактильных и болевых ощущений,  нарушений зрения и слуха.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15436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Психолого-педагогическая помощь ребенку с синдромом Дауна</a:t>
            </a:r>
            <a:endParaRPr lang="ru-RU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1319</TotalTime>
  <Words>798</Words>
  <Application>Microsoft Office PowerPoint</Application>
  <PresentationFormat>Экран (4:3)</PresentationFormat>
  <Paragraphs>145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   Комитет  образования и науки Волгоградской области  Государственное казённое образовательное учреждение для детей,  нуждающихся в психолого-педагогической и медико-социальной помощи,  «Волгоградский областной центр психолого-медико-социального сопровождения»  </vt:lpstr>
      <vt:lpstr>Слайд 2</vt:lpstr>
      <vt:lpstr>Слайд 3</vt:lpstr>
      <vt:lpstr>Личное дело ребенка-инвалида (примерное) (в службе сопровождения)</vt:lpstr>
      <vt:lpstr>Личное дело ребенка-инвалида  (в службе сопровождения)</vt:lpstr>
      <vt:lpstr>Слайд 6</vt:lpstr>
      <vt:lpstr>Слайд 7</vt:lpstr>
      <vt:lpstr>Психолого-педагогическая помощь ребенку с синдромом Дауна</vt:lpstr>
      <vt:lpstr>Психолого-педагогическая помощь ребенку с синдромом Дауна</vt:lpstr>
      <vt:lpstr>Основные направления психолого-педагогического сопровождения ребенка с синдромом Дауна (возможные) </vt:lpstr>
      <vt:lpstr>Психолого-педагогическая помощь ребенку с ЗПР</vt:lpstr>
      <vt:lpstr>Основные направления психолого-педагогического сопровождения ребенка с ЗПР</vt:lpstr>
      <vt:lpstr>Основные направления педагогической коррекции ребенка с ЗПР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Ленусенька</dc:creator>
  <cp:lastModifiedBy>user</cp:lastModifiedBy>
  <cp:revision>113</cp:revision>
  <dcterms:created xsi:type="dcterms:W3CDTF">2016-01-04T17:09:47Z</dcterms:created>
  <dcterms:modified xsi:type="dcterms:W3CDTF">2001-12-31T21:51:47Z</dcterms:modified>
</cp:coreProperties>
</file>