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8" y="-31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82C1AC-C147-44FF-8075-CEFCBEB99571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64CE17-0C10-452E-BDEC-88930491C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20929F-F924-458D-9637-939D069405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2B8EAE-4B4A-4C48-BB43-E27ABD5A157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B7D113-B9FF-4227-9797-6F28AE45C34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B9C9A-1F75-4337-8907-A4B60CE83D98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CF7B0-6C30-4074-852D-70D2981BF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EE315-AE24-4103-8A2A-BC4D969860D6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102AD-4AB9-435E-BAD8-0741B06D4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E468E-D0B5-46BC-ACC4-8D9867B59341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EDB39-BF85-464A-9281-4CEA38DEC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FC7A7-A2E6-4C27-9ABC-CF7B845C99E4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49BF1-99DE-46CB-B877-2BE510EC4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E6E1-65A7-4AF4-9C30-C7A9717D03AC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41C82-D0B7-481C-8FB7-1A773CD5E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1C8EA-C14C-4138-B0C4-66F664D0E7B1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DC606-1A0C-4FDE-96FF-8D607615F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7E982-F502-4DFD-99B7-E3BC92BB364C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50A43-4284-43A5-A789-B8CFA2CD2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E89DA-EB2F-425A-894C-FA428D14C76B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93D61-D7DA-4307-901C-DA4BC8314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DB9FA-E469-442F-8234-5DCD705CC701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BE8F-1069-4A7A-BEEF-3DF866FE58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8757B-436E-43B5-A8ED-4D051A69BE27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7375F-99BC-49E4-BE5F-E69F848D0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EEEBA-D8C6-4724-9705-E8468C483ABA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49074-8D2C-4093-A6EF-DB1CCE14C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E9ADA-F9D3-409B-AB39-AB1C204E276C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AFB3B-B744-4F90-90CA-558A549AC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E1ED-C433-41B4-8EEB-E4473B2C38E8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7AC8-629D-44BE-8617-B5D0198A2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BC9EF-49EA-4444-9F10-4337430CC2BB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8A00E-2ACF-478C-8518-EE6E6C325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971F4-2236-423C-9C7D-A010DEFC058D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F99AC-D6C1-439F-B8FB-B8CBF5E8F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DAAE1-C566-4C4B-AAF1-AFA18127E9A8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DB6F-B145-4FCE-8148-1FA002B4B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FD79A2-96D7-4603-8107-8D87AB20AD7E}" type="datetimeFigureOut">
              <a:rPr lang="en-US"/>
              <a:pPr>
                <a:defRPr/>
              </a:pPr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2184C716-0D2D-4BF0-A3CD-19822435C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66" r:id="rId11"/>
    <p:sldLayoutId id="2147483655" r:id="rId12"/>
    <p:sldLayoutId id="2147483667" r:id="rId13"/>
    <p:sldLayoutId id="2147483654" r:id="rId14"/>
    <p:sldLayoutId id="2147483653" r:id="rId15"/>
    <p:sldLayoutId id="2147483652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1506538" y="1000125"/>
            <a:ext cx="7767637" cy="3429000"/>
          </a:xfrm>
        </p:spPr>
        <p:txBody>
          <a:bodyPr/>
          <a:lstStyle/>
          <a:p>
            <a:pPr algn="ctr"/>
            <a:r>
              <a:rPr lang="ru-RU" smtClean="0"/>
              <a:t>Понятие и структура специальных образовательных условий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5072063"/>
            <a:ext cx="7767637" cy="9286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Социальный педагог ЦПМПК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Светлана Анатольевна Акимова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809588" y="285728"/>
            <a:ext cx="832904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специальными условиями для получения образования обучающимися с ОВЗ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понимаются условия обучения, воспитания и развития таких обучающихся, включающие в себя использование специальных образовательных программ и методов обучения и воспитания, специальных учебников, учебных пособий и дидактических материалов, специальных технических средств обучения коллективного и индивидуального пользования, представление услуг ассистента (помощника), оказывающего обучающимся необходимую техническую помощь, проведение групповых и индивидуальных коррекционных занятий, обеспечение доступа в здание организаций, осуществляющих образовательную деятельность, и другие условия, без которых невозможно или затруднено освоение образовательных программ обучающимися с ОВЗ  (п. 3, ст. 79 ФЗ от 29.12.2012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№ 273 – ФЗ «Об образовании в РФ») 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95688" y="3357563"/>
            <a:ext cx="3000375" cy="2714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Специальные образовательные условия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300913" y="1955800"/>
            <a:ext cx="2271712" cy="2000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Кадровое обеспечение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2875" y="571500"/>
            <a:ext cx="2214563" cy="2143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Психолого-педагогическое обеспечение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3875" y="1928813"/>
            <a:ext cx="2286000" cy="2000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Организационное обеспечение</a:t>
            </a:r>
          </a:p>
        </p:txBody>
      </p:sp>
      <p:sp>
        <p:nvSpPr>
          <p:cNvPr id="6" name="Стрелка вниз 5"/>
          <p:cNvSpPr/>
          <p:nvPr/>
        </p:nvSpPr>
        <p:spPr>
          <a:xfrm rot="18559428">
            <a:off x="2949575" y="3614738"/>
            <a:ext cx="484188" cy="101441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881563" y="2786063"/>
            <a:ext cx="484187" cy="50006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3030417">
            <a:off x="6716713" y="3673475"/>
            <a:ext cx="484187" cy="862013"/>
          </a:xfrm>
          <a:prstGeom prst="downArrow">
            <a:avLst>
              <a:gd name="adj1" fmla="val 50000"/>
              <a:gd name="adj2" fmla="val 518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890588"/>
          </a:xfrm>
        </p:spPr>
        <p:txBody>
          <a:bodyPr/>
          <a:lstStyle/>
          <a:p>
            <a:pPr algn="ctr"/>
            <a:r>
              <a:rPr lang="ru-RU" dirty="0" smtClean="0"/>
              <a:t>Организационное обеспечение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166813" y="1714500"/>
            <a:ext cx="8107362" cy="459759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Нормативно – правовая база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сетевого взаимодействия с внешними организациями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медицинского обслуживания и питания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Финансовое обеспечение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Информационное обеспечение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Материально-техническое (включая архитектурное) обеспечение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1247775"/>
          </a:xfrm>
        </p:spPr>
        <p:txBody>
          <a:bodyPr/>
          <a:lstStyle/>
          <a:p>
            <a:pPr algn="ctr"/>
            <a:r>
              <a:rPr lang="ru-RU" smtClean="0"/>
              <a:t>Психолого-педагогическое обеспечение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41194" y="1748619"/>
            <a:ext cx="8932981" cy="4648769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Программно-методическое обеспечение образовательного процесса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программа;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программа.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детей с ОВЗ в образовательном учреждении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962025"/>
          </a:xfrm>
        </p:spPr>
        <p:txBody>
          <a:bodyPr/>
          <a:lstStyle/>
          <a:p>
            <a:pPr algn="ctr"/>
            <a:r>
              <a:rPr lang="ru-RU" smtClean="0"/>
              <a:t>Кадровое обеспечение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677863" y="1307910"/>
            <a:ext cx="8596312" cy="5160560"/>
          </a:xfrm>
        </p:spPr>
        <p:txBody>
          <a:bodyPr/>
          <a:lstStyle/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укомплектованность образовательного учреждения педагогическими и руководящими работниками, компетентными в понимании особых образовательных потребностей детей с ОВЗ, в том числе детей-инвалидов;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уровень квалификации педагогических и иных работников образовательного учреждения в области образования детей с ОВЗ;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непрерывность профессионального развития педагогических работников образовательного учреждения в сфере коррекционной (специальной) педагогики, специальной психологии и клинической детской психологии.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2" y="457200"/>
          <a:ext cx="8762997" cy="5867400"/>
        </p:xfrm>
        <a:graphic>
          <a:graphicData uri="http://schemas.openxmlformats.org/drawingml/2006/table">
            <a:tbl>
              <a:tblPr/>
              <a:tblGrid>
                <a:gridCol w="4453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9811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90484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445395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44053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359977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44053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</a:tblGrid>
              <a:tr h="391398"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Данные об исполнении мероприятий в сфере образования, предусмотренных ИПРА 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ребенка-инвалида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направления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ППМС-центр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ФИО специалиста органа управления образованием, ответственного за предоставление информации в ППМС-центр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2009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 л о в и я  по  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 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о б у ч е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я</a:t>
                      </a:r>
                    </a:p>
                  </a:txBody>
                  <a:tcPr marL="3184" marR="3184" marT="3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  с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л о г о  - 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г о г и ч е с к а я    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 м 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84" marR="3184" marT="3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4900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Общеобразова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тельная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Адаптированная основная образовательная программа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Специальные педагогические условия для получения образования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Психолого-педагогическое 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консультирова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инвалида и его семьи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Педагогическая коррекция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Психолого-педагогическое сопровождение учебного процесса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817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328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430</Words>
  <Application>Microsoft Office PowerPoint</Application>
  <PresentationFormat>Произвольный</PresentationFormat>
  <Paragraphs>66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Понятие и структура специальных образовательных условий</vt:lpstr>
      <vt:lpstr>Слайд 2</vt:lpstr>
      <vt:lpstr>Слайд 3</vt:lpstr>
      <vt:lpstr>Организационное обеспечение</vt:lpstr>
      <vt:lpstr>Психолого-педагогическое обеспечение</vt:lpstr>
      <vt:lpstr>Кадровое обеспечение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спец.условий</dc:title>
  <cp:lastModifiedBy>-</cp:lastModifiedBy>
  <cp:revision>10</cp:revision>
  <dcterms:modified xsi:type="dcterms:W3CDTF">2016-01-26T05:08:43Z</dcterms:modified>
</cp:coreProperties>
</file>