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handoutMasterIdLst>
    <p:handoutMasterId r:id="rId15"/>
  </p:handoutMasterIdLst>
  <p:sldIdLst>
    <p:sldId id="268" r:id="rId2"/>
    <p:sldId id="272" r:id="rId3"/>
    <p:sldId id="258" r:id="rId4"/>
    <p:sldId id="271" r:id="rId5"/>
    <p:sldId id="281" r:id="rId6"/>
    <p:sldId id="260" r:id="rId7"/>
    <p:sldId id="263" r:id="rId8"/>
    <p:sldId id="256" r:id="rId9"/>
    <p:sldId id="269" r:id="rId10"/>
    <p:sldId id="273" r:id="rId11"/>
    <p:sldId id="277" r:id="rId12"/>
    <p:sldId id="276" r:id="rId13"/>
    <p:sldId id="27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0A78A11-B342-46A4-B5C5-0043F14BEF2E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A1303A8-6548-44AC-A46B-00667B34DF23}">
      <dgm:prSet phldrT="[Текст]" custT="1"/>
      <dgm:spPr/>
      <dgm:t>
        <a:bodyPr/>
        <a:lstStyle/>
        <a:p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Программно-методическое обеспечение образовательного процесса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9D849693-152B-472F-993A-92D8D3506479}" type="parTrans" cxnId="{2698E776-BCF1-43FC-82E5-72185BC943CE}">
      <dgm:prSet/>
      <dgm:spPr/>
      <dgm:t>
        <a:bodyPr/>
        <a:lstStyle/>
        <a:p>
          <a:endParaRPr lang="ru-RU"/>
        </a:p>
      </dgm:t>
    </dgm:pt>
    <dgm:pt modelId="{777FA41B-C5DD-42DB-8888-1FF75245A82D}" type="sibTrans" cxnId="{2698E776-BCF1-43FC-82E5-72185BC943CE}">
      <dgm:prSet/>
      <dgm:spPr/>
      <dgm:t>
        <a:bodyPr/>
        <a:lstStyle/>
        <a:p>
          <a:endParaRPr lang="ru-RU"/>
        </a:p>
      </dgm:t>
    </dgm:pt>
    <dgm:pt modelId="{299A5CAC-0529-4C82-BE17-1C98D6700B9C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Основная образовательной программа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D9E1F8DA-3081-4F9B-ABDC-E037C3911501}" type="parTrans" cxnId="{D9837CCC-1431-4E11-8055-6700AF85A6E2}">
      <dgm:prSet/>
      <dgm:spPr/>
      <dgm:t>
        <a:bodyPr/>
        <a:lstStyle/>
        <a:p>
          <a:endParaRPr lang="ru-RU"/>
        </a:p>
      </dgm:t>
    </dgm:pt>
    <dgm:pt modelId="{5181453E-00C1-4CE6-8352-48B5D80A0B61}" type="sibTrans" cxnId="{D9837CCC-1431-4E11-8055-6700AF85A6E2}">
      <dgm:prSet/>
      <dgm:spPr/>
      <dgm:t>
        <a:bodyPr/>
        <a:lstStyle/>
        <a:p>
          <a:endParaRPr lang="ru-RU"/>
        </a:p>
      </dgm:t>
    </dgm:pt>
    <dgm:pt modelId="{E720B89A-2AB3-40EB-96E0-7B1D5074BA39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Адаптированная образовательная программа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01254462-9DFB-43CF-84AB-97FF0206DD25}" type="parTrans" cxnId="{2EF6DB8B-0387-41FD-9FE6-55C2B41A615F}">
      <dgm:prSet/>
      <dgm:spPr/>
      <dgm:t>
        <a:bodyPr/>
        <a:lstStyle/>
        <a:p>
          <a:endParaRPr lang="ru-RU"/>
        </a:p>
      </dgm:t>
    </dgm:pt>
    <dgm:pt modelId="{820FBFBB-8AAD-4669-BE75-2ACB186973CB}" type="sibTrans" cxnId="{2EF6DB8B-0387-41FD-9FE6-55C2B41A615F}">
      <dgm:prSet/>
      <dgm:spPr/>
      <dgm:t>
        <a:bodyPr/>
        <a:lstStyle/>
        <a:p>
          <a:endParaRPr lang="ru-RU"/>
        </a:p>
      </dgm:t>
    </dgm:pt>
    <dgm:pt modelId="{BCEB273B-ED57-4488-A9AA-92C31312AD13}">
      <dgm:prSet phldrT="[Текст]" custT="1"/>
      <dgm:spPr/>
      <dgm:t>
        <a:bodyPr/>
        <a:lstStyle/>
        <a:p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Адаптированная основная образовательная программа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dgm:t>
    </dgm:pt>
    <dgm:pt modelId="{EF112945-D394-4D80-8359-119CAE0BB810}" type="parTrans" cxnId="{15CED276-2275-4CC4-9A48-E80DF9DDA9ED}">
      <dgm:prSet/>
      <dgm:spPr/>
      <dgm:t>
        <a:bodyPr/>
        <a:lstStyle/>
        <a:p>
          <a:endParaRPr lang="ru-RU"/>
        </a:p>
      </dgm:t>
    </dgm:pt>
    <dgm:pt modelId="{0B426871-6FB1-49AE-9982-9D4779A984F2}" type="sibTrans" cxnId="{15CED276-2275-4CC4-9A48-E80DF9DDA9ED}">
      <dgm:prSet/>
      <dgm:spPr/>
      <dgm:t>
        <a:bodyPr/>
        <a:lstStyle/>
        <a:p>
          <a:endParaRPr lang="ru-RU"/>
        </a:p>
      </dgm:t>
    </dgm:pt>
    <dgm:pt modelId="{65472C60-1744-49B1-B816-14630C3D8B2A}">
      <dgm:prSet phldrT="[Текст]"/>
      <dgm:spPr/>
      <dgm:t>
        <a:bodyPr/>
        <a:lstStyle/>
        <a:p>
          <a:endParaRPr lang="ru-RU"/>
        </a:p>
      </dgm:t>
    </dgm:pt>
    <dgm:pt modelId="{675C36BD-863D-46A8-9A36-41760BC10D6D}" type="parTrans" cxnId="{3CCE97FB-09B1-4DE4-B258-588069161CDA}">
      <dgm:prSet/>
      <dgm:spPr/>
      <dgm:t>
        <a:bodyPr/>
        <a:lstStyle/>
        <a:p>
          <a:endParaRPr lang="ru-RU"/>
        </a:p>
      </dgm:t>
    </dgm:pt>
    <dgm:pt modelId="{E76EBD4E-1DD9-49C8-B247-111B89E280B2}" type="sibTrans" cxnId="{3CCE97FB-09B1-4DE4-B258-588069161CDA}">
      <dgm:prSet/>
      <dgm:spPr/>
      <dgm:t>
        <a:bodyPr/>
        <a:lstStyle/>
        <a:p>
          <a:endParaRPr lang="ru-RU"/>
        </a:p>
      </dgm:t>
    </dgm:pt>
    <dgm:pt modelId="{76C4E32B-2C9E-40DA-93A5-D61E1E73BC66}" type="pres">
      <dgm:prSet presAssocID="{60A78A11-B342-46A4-B5C5-0043F14BEF2E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31F020D-F320-4144-9EF0-F19374D0FDF4}" type="pres">
      <dgm:prSet presAssocID="{BA1303A8-6548-44AC-A46B-00667B34DF23}" presName="centerShape" presStyleLbl="node0" presStyleIdx="0" presStyleCnt="1" custScaleX="105494" custScaleY="89003" custLinFactNeighborX="1789" custLinFactNeighborY="-1448"/>
      <dgm:spPr/>
      <dgm:t>
        <a:bodyPr/>
        <a:lstStyle/>
        <a:p>
          <a:endParaRPr lang="ru-RU"/>
        </a:p>
      </dgm:t>
    </dgm:pt>
    <dgm:pt modelId="{B8D1064D-E51C-402B-B81A-0F3776F6B442}" type="pres">
      <dgm:prSet presAssocID="{299A5CAC-0529-4C82-BE17-1C98D6700B9C}" presName="node" presStyleLbl="node1" presStyleIdx="0" presStyleCnt="3" custScaleX="142453" custScaleY="124853" custRadScaleRad="95988" custRadScaleInc="-11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6C5770-940B-49EF-8565-F3B23C1C4FBD}" type="pres">
      <dgm:prSet presAssocID="{299A5CAC-0529-4C82-BE17-1C98D6700B9C}" presName="dummy" presStyleCnt="0"/>
      <dgm:spPr/>
    </dgm:pt>
    <dgm:pt modelId="{A2AB3ADE-5E70-4E04-9764-219BBC8C1C3C}" type="pres">
      <dgm:prSet presAssocID="{5181453E-00C1-4CE6-8352-48B5D80A0B61}" presName="sibTrans" presStyleLbl="sibTrans2D1" presStyleIdx="0" presStyleCnt="3"/>
      <dgm:spPr/>
      <dgm:t>
        <a:bodyPr/>
        <a:lstStyle/>
        <a:p>
          <a:endParaRPr lang="ru-RU"/>
        </a:p>
      </dgm:t>
    </dgm:pt>
    <dgm:pt modelId="{29F033F5-DFEB-4186-9FF7-D7D3C45A3887}" type="pres">
      <dgm:prSet presAssocID="{E720B89A-2AB3-40EB-96E0-7B1D5074BA39}" presName="node" presStyleLbl="node1" presStyleIdx="1" presStyleCnt="3" custScaleX="137275" custScaleY="141520" custRadScaleRad="107590" custRadScaleInc="-253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2A18BA-3588-4672-8D3F-D93D282C6FC6}" type="pres">
      <dgm:prSet presAssocID="{E720B89A-2AB3-40EB-96E0-7B1D5074BA39}" presName="dummy" presStyleCnt="0"/>
      <dgm:spPr/>
    </dgm:pt>
    <dgm:pt modelId="{CB682F78-E0AB-4122-9D75-DE8436BE8CA1}" type="pres">
      <dgm:prSet presAssocID="{820FBFBB-8AAD-4669-BE75-2ACB186973CB}" presName="sibTrans" presStyleLbl="sibTrans2D1" presStyleIdx="1" presStyleCnt="3"/>
      <dgm:spPr/>
      <dgm:t>
        <a:bodyPr/>
        <a:lstStyle/>
        <a:p>
          <a:endParaRPr lang="ru-RU"/>
        </a:p>
      </dgm:t>
    </dgm:pt>
    <dgm:pt modelId="{6C8E366C-77EF-4451-AB9E-8D580735529B}" type="pres">
      <dgm:prSet presAssocID="{BCEB273B-ED57-4488-A9AA-92C31312AD13}" presName="node" presStyleLbl="node1" presStyleIdx="2" presStyleCnt="3" custScaleX="151909" custScaleY="141242" custRadScaleRad="98968" custRadScaleInc="169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FD8B09-E4B3-41C7-9F5D-D7A02B914783}" type="pres">
      <dgm:prSet presAssocID="{BCEB273B-ED57-4488-A9AA-92C31312AD13}" presName="dummy" presStyleCnt="0"/>
      <dgm:spPr/>
    </dgm:pt>
    <dgm:pt modelId="{323A5B4C-BE99-4007-86CC-EB4F2AAEE68B}" type="pres">
      <dgm:prSet presAssocID="{0B426871-6FB1-49AE-9982-9D4779A984F2}" presName="sibTrans" presStyleLbl="sibTrans2D1" presStyleIdx="2" presStyleCnt="3"/>
      <dgm:spPr/>
      <dgm:t>
        <a:bodyPr/>
        <a:lstStyle/>
        <a:p>
          <a:endParaRPr lang="ru-RU"/>
        </a:p>
      </dgm:t>
    </dgm:pt>
  </dgm:ptLst>
  <dgm:cxnLst>
    <dgm:cxn modelId="{D9837CCC-1431-4E11-8055-6700AF85A6E2}" srcId="{BA1303A8-6548-44AC-A46B-00667B34DF23}" destId="{299A5CAC-0529-4C82-BE17-1C98D6700B9C}" srcOrd="0" destOrd="0" parTransId="{D9E1F8DA-3081-4F9B-ABDC-E037C3911501}" sibTransId="{5181453E-00C1-4CE6-8352-48B5D80A0B61}"/>
    <dgm:cxn modelId="{B2E20DCF-ABF5-42A9-AA31-5D27BC0C9277}" type="presOf" srcId="{820FBFBB-8AAD-4669-BE75-2ACB186973CB}" destId="{CB682F78-E0AB-4122-9D75-DE8436BE8CA1}" srcOrd="0" destOrd="0" presId="urn:microsoft.com/office/officeart/2005/8/layout/radial6"/>
    <dgm:cxn modelId="{F6BCC221-54A2-416D-97A1-B0438ABB38C8}" type="presOf" srcId="{0B426871-6FB1-49AE-9982-9D4779A984F2}" destId="{323A5B4C-BE99-4007-86CC-EB4F2AAEE68B}" srcOrd="0" destOrd="0" presId="urn:microsoft.com/office/officeart/2005/8/layout/radial6"/>
    <dgm:cxn modelId="{73A332A1-CBD6-46BC-AF60-18EC436415D1}" type="presOf" srcId="{299A5CAC-0529-4C82-BE17-1C98D6700B9C}" destId="{B8D1064D-E51C-402B-B81A-0F3776F6B442}" srcOrd="0" destOrd="0" presId="urn:microsoft.com/office/officeart/2005/8/layout/radial6"/>
    <dgm:cxn modelId="{562211B5-D20F-4D56-B4FB-F3760814BD73}" type="presOf" srcId="{60A78A11-B342-46A4-B5C5-0043F14BEF2E}" destId="{76C4E32B-2C9E-40DA-93A5-D61E1E73BC66}" srcOrd="0" destOrd="0" presId="urn:microsoft.com/office/officeart/2005/8/layout/radial6"/>
    <dgm:cxn modelId="{2698E776-BCF1-43FC-82E5-72185BC943CE}" srcId="{60A78A11-B342-46A4-B5C5-0043F14BEF2E}" destId="{BA1303A8-6548-44AC-A46B-00667B34DF23}" srcOrd="0" destOrd="0" parTransId="{9D849693-152B-472F-993A-92D8D3506479}" sibTransId="{777FA41B-C5DD-42DB-8888-1FF75245A82D}"/>
    <dgm:cxn modelId="{A728348B-B6A9-4112-B4A2-E6C7A1F5F19E}" type="presOf" srcId="{5181453E-00C1-4CE6-8352-48B5D80A0B61}" destId="{A2AB3ADE-5E70-4E04-9764-219BBC8C1C3C}" srcOrd="0" destOrd="0" presId="urn:microsoft.com/office/officeart/2005/8/layout/radial6"/>
    <dgm:cxn modelId="{C3D1F97C-196F-4E64-8AD1-BAD13F9D8314}" type="presOf" srcId="{BA1303A8-6548-44AC-A46B-00667B34DF23}" destId="{031F020D-F320-4144-9EF0-F19374D0FDF4}" srcOrd="0" destOrd="0" presId="urn:microsoft.com/office/officeart/2005/8/layout/radial6"/>
    <dgm:cxn modelId="{56DD745C-04FD-40C6-9CBF-E18EFD3A16DB}" type="presOf" srcId="{BCEB273B-ED57-4488-A9AA-92C31312AD13}" destId="{6C8E366C-77EF-4451-AB9E-8D580735529B}" srcOrd="0" destOrd="0" presId="urn:microsoft.com/office/officeart/2005/8/layout/radial6"/>
    <dgm:cxn modelId="{3CCE97FB-09B1-4DE4-B258-588069161CDA}" srcId="{60A78A11-B342-46A4-B5C5-0043F14BEF2E}" destId="{65472C60-1744-49B1-B816-14630C3D8B2A}" srcOrd="1" destOrd="0" parTransId="{675C36BD-863D-46A8-9A36-41760BC10D6D}" sibTransId="{E76EBD4E-1DD9-49C8-B247-111B89E280B2}"/>
    <dgm:cxn modelId="{15CED276-2275-4CC4-9A48-E80DF9DDA9ED}" srcId="{BA1303A8-6548-44AC-A46B-00667B34DF23}" destId="{BCEB273B-ED57-4488-A9AA-92C31312AD13}" srcOrd="2" destOrd="0" parTransId="{EF112945-D394-4D80-8359-119CAE0BB810}" sibTransId="{0B426871-6FB1-49AE-9982-9D4779A984F2}"/>
    <dgm:cxn modelId="{2EF6DB8B-0387-41FD-9FE6-55C2B41A615F}" srcId="{BA1303A8-6548-44AC-A46B-00667B34DF23}" destId="{E720B89A-2AB3-40EB-96E0-7B1D5074BA39}" srcOrd="1" destOrd="0" parTransId="{01254462-9DFB-43CF-84AB-97FF0206DD25}" sibTransId="{820FBFBB-8AAD-4669-BE75-2ACB186973CB}"/>
    <dgm:cxn modelId="{BF5FCEC8-069F-421F-B386-AB6D9C9A0D1F}" type="presOf" srcId="{E720B89A-2AB3-40EB-96E0-7B1D5074BA39}" destId="{29F033F5-DFEB-4186-9FF7-D7D3C45A3887}" srcOrd="0" destOrd="0" presId="urn:microsoft.com/office/officeart/2005/8/layout/radial6"/>
    <dgm:cxn modelId="{74D12FA8-BB3E-4144-9297-93CCE024F23A}" type="presParOf" srcId="{76C4E32B-2C9E-40DA-93A5-D61E1E73BC66}" destId="{031F020D-F320-4144-9EF0-F19374D0FDF4}" srcOrd="0" destOrd="0" presId="urn:microsoft.com/office/officeart/2005/8/layout/radial6"/>
    <dgm:cxn modelId="{A2EBB303-E7F9-42E0-924C-6E148F6B50A9}" type="presParOf" srcId="{76C4E32B-2C9E-40DA-93A5-D61E1E73BC66}" destId="{B8D1064D-E51C-402B-B81A-0F3776F6B442}" srcOrd="1" destOrd="0" presId="urn:microsoft.com/office/officeart/2005/8/layout/radial6"/>
    <dgm:cxn modelId="{DAA545FD-C059-433B-BF83-22473F47AF1B}" type="presParOf" srcId="{76C4E32B-2C9E-40DA-93A5-D61E1E73BC66}" destId="{386C5770-940B-49EF-8565-F3B23C1C4FBD}" srcOrd="2" destOrd="0" presId="urn:microsoft.com/office/officeart/2005/8/layout/radial6"/>
    <dgm:cxn modelId="{9898FEC8-2508-4A65-9C46-FF2DB7D95771}" type="presParOf" srcId="{76C4E32B-2C9E-40DA-93A5-D61E1E73BC66}" destId="{A2AB3ADE-5E70-4E04-9764-219BBC8C1C3C}" srcOrd="3" destOrd="0" presId="urn:microsoft.com/office/officeart/2005/8/layout/radial6"/>
    <dgm:cxn modelId="{ACDD70C3-8E25-4958-82A7-754E45EFFD3E}" type="presParOf" srcId="{76C4E32B-2C9E-40DA-93A5-D61E1E73BC66}" destId="{29F033F5-DFEB-4186-9FF7-D7D3C45A3887}" srcOrd="4" destOrd="0" presId="urn:microsoft.com/office/officeart/2005/8/layout/radial6"/>
    <dgm:cxn modelId="{F45DE7DA-4439-47DA-91A7-EAB5256FB521}" type="presParOf" srcId="{76C4E32B-2C9E-40DA-93A5-D61E1E73BC66}" destId="{4C2A18BA-3588-4672-8D3F-D93D282C6FC6}" srcOrd="5" destOrd="0" presId="urn:microsoft.com/office/officeart/2005/8/layout/radial6"/>
    <dgm:cxn modelId="{DEEA9A94-0849-4C62-80B2-B62BDE33F01B}" type="presParOf" srcId="{76C4E32B-2C9E-40DA-93A5-D61E1E73BC66}" destId="{CB682F78-E0AB-4122-9D75-DE8436BE8CA1}" srcOrd="6" destOrd="0" presId="urn:microsoft.com/office/officeart/2005/8/layout/radial6"/>
    <dgm:cxn modelId="{7FA4A465-9D99-4CB6-9BD0-718A88932B5B}" type="presParOf" srcId="{76C4E32B-2C9E-40DA-93A5-D61E1E73BC66}" destId="{6C8E366C-77EF-4451-AB9E-8D580735529B}" srcOrd="7" destOrd="0" presId="urn:microsoft.com/office/officeart/2005/8/layout/radial6"/>
    <dgm:cxn modelId="{D041D179-D14A-4D40-B83B-5F316E15F879}" type="presParOf" srcId="{76C4E32B-2C9E-40DA-93A5-D61E1E73BC66}" destId="{6AFD8B09-E4B3-41C7-9F5D-D7A02B914783}" srcOrd="8" destOrd="0" presId="urn:microsoft.com/office/officeart/2005/8/layout/radial6"/>
    <dgm:cxn modelId="{19BE50EC-6993-42A1-89A9-0E9A6D1FD246}" type="presParOf" srcId="{76C4E32B-2C9E-40DA-93A5-D61E1E73BC66}" destId="{323A5B4C-BE99-4007-86CC-EB4F2AAEE68B}" srcOrd="9" destOrd="0" presId="urn:microsoft.com/office/officeart/2005/8/layout/radial6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55A756-7962-4E7C-AD41-4DE80B9CC243}" type="datetimeFigureOut">
              <a:rPr lang="ru-RU" smtClean="0"/>
              <a:pPr/>
              <a:t>20.01.2016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092E1F-3237-4F0C-8D03-1A970CC2235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9B1E44B-2277-48B4-B075-5A7A42382852}" type="datetimeFigureOut">
              <a:rPr lang="ru-RU" smtClean="0"/>
              <a:pPr/>
              <a:t>20.01.2016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62BF810-A735-4298-B402-B999A6879C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B1E44B-2277-48B4-B075-5A7A42382852}" type="datetimeFigureOut">
              <a:rPr lang="ru-RU" smtClean="0"/>
              <a:pPr/>
              <a:t>20.01.2016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62BF810-A735-4298-B402-B999A6879C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B1E44B-2277-48B4-B075-5A7A42382852}" type="datetimeFigureOut">
              <a:rPr lang="ru-RU" smtClean="0"/>
              <a:pPr/>
              <a:t>20.01.2016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62BF810-A735-4298-B402-B999A6879C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B1E44B-2277-48B4-B075-5A7A42382852}" type="datetimeFigureOut">
              <a:rPr lang="ru-RU" smtClean="0"/>
              <a:pPr/>
              <a:t>20.01.2016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62BF810-A735-4298-B402-B999A6879C5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B1E44B-2277-48B4-B075-5A7A42382852}" type="datetimeFigureOut">
              <a:rPr lang="ru-RU" smtClean="0"/>
              <a:pPr/>
              <a:t>20.01.2016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62BF810-A735-4298-B402-B999A6879C5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B1E44B-2277-48B4-B075-5A7A42382852}" type="datetimeFigureOut">
              <a:rPr lang="ru-RU" smtClean="0"/>
              <a:pPr/>
              <a:t>20.01.2016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62BF810-A735-4298-B402-B999A6879C5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B1E44B-2277-48B4-B075-5A7A42382852}" type="datetimeFigureOut">
              <a:rPr lang="ru-RU" smtClean="0"/>
              <a:pPr/>
              <a:t>20.01.2016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62BF810-A735-4298-B402-B999A6879C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B1E44B-2277-48B4-B075-5A7A42382852}" type="datetimeFigureOut">
              <a:rPr lang="ru-RU" smtClean="0"/>
              <a:pPr/>
              <a:t>20.01.2016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62BF810-A735-4298-B402-B999A6879C5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B1E44B-2277-48B4-B075-5A7A42382852}" type="datetimeFigureOut">
              <a:rPr lang="ru-RU" smtClean="0"/>
              <a:pPr/>
              <a:t>20.01.2016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62BF810-A735-4298-B402-B999A6879C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29B1E44B-2277-48B4-B075-5A7A42382852}" type="datetimeFigureOut">
              <a:rPr lang="ru-RU" smtClean="0"/>
              <a:pPr/>
              <a:t>20.01.2016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62BF810-A735-4298-B402-B999A6879C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9B1E44B-2277-48B4-B075-5A7A42382852}" type="datetimeFigureOut">
              <a:rPr lang="ru-RU" smtClean="0"/>
              <a:pPr/>
              <a:t>20.01.2016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62BF810-A735-4298-B402-B999A6879C5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29B1E44B-2277-48B4-B075-5A7A42382852}" type="datetimeFigureOut">
              <a:rPr lang="ru-RU" smtClean="0"/>
              <a:pPr/>
              <a:t>20.01.2016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62BF810-A735-4298-B402-B999A6879C5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428604"/>
            <a:ext cx="8643966" cy="221460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Комитет  образования и науки Волгоградской области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Государственное казённое образовательное учреждение для детей, 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нуждающихся в психолого-педагогической и медико-социальной 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помощи, </a:t>
            </a:r>
            <a:b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«Волгоградский областной центр </a:t>
            </a:r>
            <a:r>
              <a:rPr lang="ru-RU" sz="2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психолого-медико-социального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сопровождения»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285992"/>
            <a:ext cx="9144000" cy="4572008"/>
          </a:xfrm>
        </p:spPr>
        <p:txBody>
          <a:bodyPr>
            <a:normAutofit fontScale="62500" lnSpcReduction="20000"/>
          </a:bodyPr>
          <a:lstStyle/>
          <a:p>
            <a:endParaRPr lang="ru-RU" sz="22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20000"/>
              </a:lnSpc>
            </a:pPr>
            <a:r>
              <a:rPr lang="ru-RU" sz="45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«Механизм реализации индивидуальной программы реабилитации или </a:t>
            </a:r>
            <a:r>
              <a:rPr lang="ru-RU" sz="45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абилитации</a:t>
            </a:r>
            <a:r>
              <a:rPr lang="ru-RU" sz="45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ребенка-инвалида </a:t>
            </a:r>
          </a:p>
          <a:p>
            <a:pPr algn="ctr">
              <a:lnSpc>
                <a:spcPct val="120000"/>
              </a:lnSpc>
            </a:pPr>
            <a:r>
              <a:rPr lang="ru-RU" sz="45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части получения образования»</a:t>
            </a:r>
          </a:p>
          <a:p>
            <a:pPr marL="6900863" algn="just">
              <a:lnSpc>
                <a:spcPct val="110000"/>
              </a:lnSpc>
            </a:pPr>
            <a:endParaRPr lang="ru-RU" sz="1500" b="1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6900863" algn="just">
              <a:lnSpc>
                <a:spcPct val="110000"/>
              </a:lnSpc>
            </a:pPr>
            <a:endParaRPr lang="ru-RU" sz="15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6900863" algn="just">
              <a:lnSpc>
                <a:spcPct val="110000"/>
              </a:lnSpc>
            </a:pPr>
            <a:endParaRPr lang="ru-RU" sz="15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6900863" algn="just">
              <a:lnSpc>
                <a:spcPct val="110000"/>
              </a:lnSpc>
            </a:pPr>
            <a:endParaRPr lang="ru-RU" sz="15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6900863" algn="just">
              <a:lnSpc>
                <a:spcPct val="110000"/>
              </a:lnSpc>
            </a:pPr>
            <a:endParaRPr lang="ru-RU" sz="15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6900863" algn="just">
              <a:lnSpc>
                <a:spcPct val="110000"/>
              </a:lnSpc>
            </a:pPr>
            <a:endParaRPr lang="ru-RU" sz="15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6900863" algn="just">
              <a:lnSpc>
                <a:spcPct val="110000"/>
              </a:lnSpc>
            </a:pPr>
            <a:endParaRPr lang="ru-RU" sz="15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6900863" algn="just">
              <a:lnSpc>
                <a:spcPct val="110000"/>
              </a:lnSpc>
            </a:pPr>
            <a:endParaRPr lang="ru-RU" sz="15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6900863" algn="just">
              <a:lnSpc>
                <a:spcPct val="110000"/>
              </a:lnSpc>
            </a:pPr>
            <a:endParaRPr lang="ru-RU" sz="15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6900863" algn="just">
              <a:lnSpc>
                <a:spcPct val="110000"/>
              </a:lnSpc>
            </a:pPr>
            <a:endParaRPr lang="ru-RU" sz="15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6900863" algn="just">
              <a:lnSpc>
                <a:spcPct val="110000"/>
              </a:lnSpc>
            </a:pPr>
            <a:endParaRPr lang="ru-RU" sz="15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6900863" algn="just">
              <a:lnSpc>
                <a:spcPct val="110000"/>
              </a:lnSpc>
            </a:pP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</a:t>
            </a:r>
          </a:p>
          <a:p>
            <a:pPr marL="6900863" algn="just">
              <a:lnSpc>
                <a:spcPct val="110000"/>
              </a:lnSpc>
            </a:pP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учитель-логопед, </a:t>
            </a:r>
          </a:p>
          <a:p>
            <a:pPr marL="6900863" algn="just">
              <a:lnSpc>
                <a:spcPct val="110000"/>
              </a:lnSpc>
            </a:pP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секретарь ЦПМПК</a:t>
            </a:r>
          </a:p>
          <a:p>
            <a:pPr marL="6900863" algn="just">
              <a:lnSpc>
                <a:spcPct val="110000"/>
              </a:lnSpc>
            </a:pPr>
            <a:r>
              <a:rPr lang="ru-RU" sz="16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Шулепова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Е. Р.</a:t>
            </a:r>
          </a:p>
          <a:p>
            <a:pPr algn="ctr">
              <a:lnSpc>
                <a:spcPct val="110000"/>
              </a:lnSpc>
            </a:pP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Волгоград 2016г.</a:t>
            </a:r>
            <a:endParaRPr lang="ru-RU" sz="5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готово_ДЛЯ ОФИСА.bmp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85852" cy="64291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42852"/>
            <a:ext cx="8858312" cy="6572296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		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Адаптация общеобразовательной программы осуществляется с учетом рекомендаций психолого-медико-педагогической комиссии, индивидуальной программы реабилитации/</a:t>
            </a:r>
            <a:r>
              <a:rPr lang="ru-RU" sz="28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абилитации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ребенка-инвалида и включает следующие направления деятельности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анализ и подбор содержания;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изменение структуры и временных рамок;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использование разных форм, методов и приемов организации учебной деятельности.</a:t>
            </a:r>
          </a:p>
          <a:p>
            <a:pPr algn="just"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	</a:t>
            </a:r>
          </a:p>
          <a:p>
            <a:pPr algn="just">
              <a:buFont typeface="Wingdings" pitchFamily="2" charset="2"/>
              <a:buChar char="§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42844" y="785794"/>
            <a:ext cx="8715436" cy="5857916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Предварительный.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Предварительная оценка образовательных потребностей ребенка и запроса родителей. </a:t>
            </a: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Оценка требований ФГОС и ОП.</a:t>
            </a:r>
          </a:p>
          <a:p>
            <a:pPr algn="just">
              <a:buFont typeface="Wingdings" pitchFamily="2" charset="2"/>
              <a:buChar char="§"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Диагностический.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Изучение результатов комплексного психолого-педагогического обследования.</a:t>
            </a:r>
          </a:p>
          <a:p>
            <a:pPr algn="just">
              <a:buFont typeface="Wingdings" pitchFamily="2" charset="2"/>
              <a:buChar char="§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Описание необходимых ребенку с ОВЗ специальных образовательных условий с учетом возможностей и дефицитов.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Разработка*.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Реализация.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Анализ и коррекция.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85688" y="0"/>
            <a:ext cx="8858312" cy="785818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Этапы разработки АОП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42844" y="1142984"/>
            <a:ext cx="8786874" cy="5500726"/>
          </a:xfrm>
        </p:spPr>
        <p:txBody>
          <a:bodyPr>
            <a:normAutofit fontScale="92500" lnSpcReduction="20000"/>
          </a:bodyPr>
          <a:lstStyle/>
          <a:p>
            <a:pPr lvl="0" algn="just"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Разрабатывается на определенный ограниченный во времени период (учебный год);</a:t>
            </a:r>
          </a:p>
          <a:p>
            <a:pPr lvl="0" algn="just"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Формулировки цели и задач АОП, критериев достижений ребенка с ОВЗ (ребенка-инвалида) носят максимально конкретный характер;</a:t>
            </a:r>
          </a:p>
          <a:p>
            <a:pPr lvl="0" algn="just"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Закреплены ответственность и регламент деятельности всех участников совместной работы; </a:t>
            </a:r>
          </a:p>
          <a:p>
            <a:pPr lvl="0" algn="just"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 окончании периода производится оценка достижений ребенка – динамика его развития, освоения образовательной программы, адаптация в группе сверстников , школьном коллективе.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Так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же предполагается анализ динамики и эффективности работы учителя (воспитателя) и специалистов психолого-педагогического сопровождения. По результатам всех заключений происходит корректировка программы (плана).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2844" y="142852"/>
            <a:ext cx="8858312" cy="92869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*Алгоритм </a:t>
            </a:r>
            <a:r>
              <a:rPr lang="ru-RU" sz="27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разработки и реализации АОП обучающихся с ОВЗ в образовательной организации.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1500174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4000" b="1" dirty="0" smtClean="0">
              <a:solidFill>
                <a:srgbClr val="C00000"/>
              </a:solidFill>
            </a:endParaRPr>
          </a:p>
          <a:p>
            <a:pPr algn="ctr">
              <a:buNone/>
            </a:pPr>
            <a:endParaRPr lang="ru-RU" sz="4000" b="1" dirty="0" smtClean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ru-RU" sz="4000" b="1" dirty="0" smtClean="0">
                <a:solidFill>
                  <a:srgbClr val="C00000"/>
                </a:solidFill>
              </a:rPr>
              <a:t>Благодарим за внимание!</a:t>
            </a:r>
            <a:endParaRPr lang="ru-RU" sz="4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71612"/>
            <a:ext cx="9144000" cy="5072098"/>
          </a:xfrm>
        </p:spPr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«В Российской Федерации гарантируется право каждого человека на образование»  п. 1, ст. 5.</a:t>
            </a:r>
          </a:p>
          <a:p>
            <a:pPr algn="just"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«В целях реализации права каждого человека на образование федеральными государственными органами, органами государственной власти субъектов Российской Федерации и органами местного самоуправления:</a:t>
            </a:r>
          </a:p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создаются необходимые условия для получения без дискриминации качественного образования лицами с ограниченными возможностями здоровья, для коррекции нарушений развития и социальной адаптации, оказания ранней коррекционной помощи на основе специальных педагогических подходов и наиболее подходящих для этих лиц языков, методов и способов общения и условия в максимальной степени способствующие получению образования определенного уровня и определенной направленности, а также социальному развитию этих лиц, в том числе посредством организации инклюзивного образования лиц с ОВЗ» п. 5, ст. 5.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786874" cy="1285884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Федеральный закон от 29.12.2012 № 273 – ФЗ </a:t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«Об образовании в Российской Федерации»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85728"/>
            <a:ext cx="9144000" cy="6572272"/>
          </a:xfrm>
        </p:spPr>
        <p:txBody>
          <a:bodyPr>
            <a:normAutofit fontScale="55000" lnSpcReduction="20000"/>
          </a:bodyPr>
          <a:lstStyle/>
          <a:p>
            <a:pPr algn="just">
              <a:lnSpc>
                <a:spcPct val="12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«В целях обеспечения реализации права на образование обучающихся с ограниченными возможностями здоровья (в том числе детей – инвалидов) устанавливаются федеральные государственные образовательные стандарты образования  указанных лиц или включатся в федеральные государственные образовательные стандарты специальные требования» п. 6, ст.11.</a:t>
            </a:r>
          </a:p>
          <a:p>
            <a:pPr algn="just">
              <a:lnSpc>
                <a:spcPct val="120000"/>
              </a:lnSpc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20000"/>
              </a:lnSpc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	«Федеральные государственные образовательные стандарты и федеральные государственные требования обеспечивают:</a:t>
            </a:r>
          </a:p>
          <a:p>
            <a:pPr algn="just">
              <a:lnSpc>
                <a:spcPct val="120000"/>
              </a:lnSpc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	вариативность содержания образовательных программ соответствующего уровня образования, возможность формирования образовательных программ различного уровня сложности и направленности с учетом образовательных потребностей и способностей обучающихся» п. 1, ст. 11.</a:t>
            </a:r>
          </a:p>
          <a:p>
            <a:pPr algn="just">
              <a:lnSpc>
                <a:spcPct val="120000"/>
              </a:lnSpc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20000"/>
              </a:lnSpc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	«Содержание образования и условия организации обучения и воспитания обучающихся с ограниченными возможностями здоровья определяются адаптированной образовательной программой, а для инвалидов также в соответствии с индивидуальной программой реабилитации инвалида» п. 1, ст. 79.</a:t>
            </a: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00200"/>
            <a:ext cx="8643998" cy="5257800"/>
          </a:xfrm>
        </p:spPr>
        <p:txBody>
          <a:bodyPr>
            <a:normAutofit lnSpcReduction="10000"/>
          </a:bodyPr>
          <a:lstStyle/>
          <a:p>
            <a:pPr marL="4763" indent="-4763" algn="ctr"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Условия по организации обучения: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общеобразовательная программа;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адаптированная основная образовательная программа;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специальные педагогические условия для получения образования 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(специальные условия для получения образования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ФЗ от 29.12.2012 № 273 –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«Об образовании в РФ»</a:t>
            </a: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).</a:t>
            </a:r>
            <a:endParaRPr lang="ru-RU" sz="2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763" indent="-4763"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Психолого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– педагогическая помощь: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психолого-педагогическое консультирование инвалида и его семьи;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педагогическая коррекция;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психолого-педагогическое сопровождение учебного процесса.</a:t>
            </a:r>
          </a:p>
          <a:p>
            <a:pPr algn="just">
              <a:buFont typeface="Wingdings" pitchFamily="2" charset="2"/>
              <a:buChar char="Ø"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Мероприятия  ИПРА ребенка – инвалида, </a:t>
            </a:r>
            <a:b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части получения образования.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28602" y="285729"/>
          <a:ext cx="8762997" cy="6233062"/>
        </p:xfrm>
        <a:graphic>
          <a:graphicData uri="http://schemas.openxmlformats.org/drawingml/2006/table">
            <a:tbl>
              <a:tblPr/>
              <a:tblGrid>
                <a:gridCol w="445395"/>
                <a:gridCol w="445395"/>
                <a:gridCol w="445395"/>
                <a:gridCol w="445395"/>
                <a:gridCol w="445395"/>
                <a:gridCol w="445395"/>
                <a:gridCol w="445395"/>
                <a:gridCol w="445395"/>
                <a:gridCol w="445395"/>
                <a:gridCol w="445395"/>
                <a:gridCol w="445395"/>
                <a:gridCol w="445395"/>
                <a:gridCol w="445395"/>
                <a:gridCol w="398110"/>
                <a:gridCol w="390484"/>
                <a:gridCol w="445395"/>
                <a:gridCol w="445395"/>
                <a:gridCol w="445395"/>
                <a:gridCol w="244053"/>
                <a:gridCol w="359977"/>
                <a:gridCol w="244053"/>
              </a:tblGrid>
              <a:tr h="601376">
                <a:tc gridSpan="18"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Данные об исполнении мероприятий в сфере образования, предусмотренных ИПРА  </a:t>
                      </a:r>
                      <a:r>
                        <a:rPr lang="ru-RU" sz="1800" b="1" i="0" u="none" strike="noStrike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ребенка-инвалида </a:t>
                      </a:r>
                      <a:endParaRPr lang="ru-RU" sz="1800" b="1" i="0" u="none" strike="noStrike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184" marR="3184" marT="31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Дата направления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отчета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ППМС-центр</a:t>
                      </a:r>
                    </a:p>
                  </a:txBody>
                  <a:tcPr marL="3184" marR="3184" marT="3184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ФИО специалиста органа управления образованием, ответственного за предоставление информации в ППМС-центр</a:t>
                      </a:r>
                    </a:p>
                  </a:txBody>
                  <a:tcPr marL="3184" marR="3184" marT="3184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Примечание</a:t>
                      </a:r>
                    </a:p>
                  </a:txBody>
                  <a:tcPr marL="3184" marR="3184" marT="3184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2009">
                <a:tc gridSpan="9"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 с л о в и я  по  о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г а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и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а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ц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и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о б у ч е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и я</a:t>
                      </a:r>
                    </a:p>
                  </a:txBody>
                  <a:tcPr marL="3184" marR="3184" marT="31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  с и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о л о г о  - 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е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а г о г и ч е с к а я     </a:t>
                      </a:r>
                      <a:endParaRPr lang="ru-RU" sz="1400" b="1" i="0" u="none" strike="noStrike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 fontAlgn="b"/>
                      <a:r>
                        <a:rPr lang="ru-RU" sz="1400" b="1" i="0" u="none" strike="noStrike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 м о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щ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184" marR="3184" marT="31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49001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Общеобразова</a:t>
                      </a:r>
                      <a:endParaRPr lang="ru-RU" sz="1400" b="0" i="0" u="none" strike="noStrike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тельная 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программа</a:t>
                      </a:r>
                    </a:p>
                  </a:txBody>
                  <a:tcPr marL="3184" marR="3184" marT="31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Адаптированная основная образовательная программа</a:t>
                      </a:r>
                    </a:p>
                  </a:txBody>
                  <a:tcPr marL="3184" marR="3184" marT="31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Специальные педагогические условия для получения образования</a:t>
                      </a:r>
                    </a:p>
                  </a:txBody>
                  <a:tcPr marL="3184" marR="3184" marT="31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Психолого-педагогическое </a:t>
                      </a:r>
                      <a:r>
                        <a:rPr lang="ru-RU" sz="1400" b="0" i="0" u="none" strike="noStrike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консультирова</a:t>
                      </a:r>
                      <a:endParaRPr lang="ru-RU" sz="1400" b="0" i="0" u="none" strike="noStrike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 fontAlgn="ctr"/>
                      <a:r>
                        <a:rPr lang="ru-RU" sz="1400" b="0" i="0" u="none" strike="noStrike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ние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инвалида и его семьи</a:t>
                      </a:r>
                    </a:p>
                  </a:txBody>
                  <a:tcPr marL="3184" marR="3184" marT="31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Педагогическая коррекция</a:t>
                      </a:r>
                    </a:p>
                  </a:txBody>
                  <a:tcPr marL="3184" marR="3184" marT="3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Психолого-педагогическое сопровождение учебного процесса</a:t>
                      </a:r>
                    </a:p>
                  </a:txBody>
                  <a:tcPr marL="3184" marR="3184" marT="3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3259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Исполнитель мероприятия</a:t>
                      </a:r>
                    </a:p>
                  </a:txBody>
                  <a:tcPr marL="3184" marR="3184" marT="3184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Дата исполнения мероприятия</a:t>
                      </a:r>
                    </a:p>
                  </a:txBody>
                  <a:tcPr marL="3184" marR="3184" marT="3184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Результат выполнения мероприятия (выполнено/не выполнено)</a:t>
                      </a:r>
                    </a:p>
                  </a:txBody>
                  <a:tcPr marL="3184" marR="3184" marT="3184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Исполнитель мероприятия</a:t>
                      </a:r>
                    </a:p>
                  </a:txBody>
                  <a:tcPr marL="3184" marR="3184" marT="3184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Дата исполнения мероприятия</a:t>
                      </a:r>
                    </a:p>
                  </a:txBody>
                  <a:tcPr marL="3184" marR="3184" marT="3184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Результат выполнения мероприятия (выполнено/не выполнено)</a:t>
                      </a:r>
                    </a:p>
                  </a:txBody>
                  <a:tcPr marL="3184" marR="3184" marT="3184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Исполнитель мероприятия</a:t>
                      </a:r>
                    </a:p>
                  </a:txBody>
                  <a:tcPr marL="3184" marR="3184" marT="3184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Дата исполнения мероприятия</a:t>
                      </a:r>
                    </a:p>
                  </a:txBody>
                  <a:tcPr marL="3184" marR="3184" marT="3184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Результат выполнения мероприятия (выполнено/не выполнено)</a:t>
                      </a:r>
                    </a:p>
                  </a:txBody>
                  <a:tcPr marL="3184" marR="3184" marT="3184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Исполнитель мероприятия</a:t>
                      </a:r>
                    </a:p>
                  </a:txBody>
                  <a:tcPr marL="3184" marR="3184" marT="3184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Дата исполнения мероприятия</a:t>
                      </a:r>
                    </a:p>
                  </a:txBody>
                  <a:tcPr marL="3184" marR="3184" marT="3184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Результат выполнения мероприятия (выполнено/не выполнено)</a:t>
                      </a:r>
                    </a:p>
                  </a:txBody>
                  <a:tcPr marL="3184" marR="3184" marT="3184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Исполнитель мероприятия</a:t>
                      </a:r>
                    </a:p>
                  </a:txBody>
                  <a:tcPr marL="3184" marR="3184" marT="3184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Дата исполнения мероприятия</a:t>
                      </a:r>
                    </a:p>
                  </a:txBody>
                  <a:tcPr marL="3184" marR="3184" marT="3184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Результат выполнения мероприятия (выполнено/не выполнено)</a:t>
                      </a:r>
                    </a:p>
                  </a:txBody>
                  <a:tcPr marL="3184" marR="3184" marT="3184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Исполнитель мероприятия</a:t>
                      </a:r>
                    </a:p>
                  </a:txBody>
                  <a:tcPr marL="3184" marR="3184" marT="3184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Дата исполнения мероприятия</a:t>
                      </a:r>
                    </a:p>
                  </a:txBody>
                  <a:tcPr marL="3184" marR="3184" marT="3184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Результат выполнения мероприятия (выполнено/не выполнено)</a:t>
                      </a:r>
                    </a:p>
                  </a:txBody>
                  <a:tcPr marL="3184" marR="3184" marT="3184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8078"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24</a:t>
                      </a:r>
                    </a:p>
                  </a:txBody>
                  <a:tcPr marL="3184" marR="3184" marT="3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25</a:t>
                      </a:r>
                    </a:p>
                  </a:txBody>
                  <a:tcPr marL="3184" marR="3184" marT="31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26</a:t>
                      </a:r>
                    </a:p>
                  </a:txBody>
                  <a:tcPr marL="3184" marR="3184" marT="31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27</a:t>
                      </a:r>
                    </a:p>
                  </a:txBody>
                  <a:tcPr marL="3184" marR="3184" marT="31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28</a:t>
                      </a:r>
                    </a:p>
                  </a:txBody>
                  <a:tcPr marL="3184" marR="3184" marT="31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8929718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Равнобедренный треугольник 5"/>
          <p:cNvSpPr/>
          <p:nvPr/>
        </p:nvSpPr>
        <p:spPr>
          <a:xfrm rot="15814220">
            <a:off x="5441833" y="-13528"/>
            <a:ext cx="235649" cy="1098578"/>
          </a:xfrm>
          <a:prstGeom prst="triangl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7" name="Прямая со стрелкой 16"/>
          <p:cNvCxnSpPr/>
          <p:nvPr/>
        </p:nvCxnSpPr>
        <p:spPr>
          <a:xfrm>
            <a:off x="6143636" y="500042"/>
            <a:ext cx="428628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Скругленный прямоугольник 19"/>
          <p:cNvSpPr/>
          <p:nvPr/>
        </p:nvSpPr>
        <p:spPr>
          <a:xfrm>
            <a:off x="6715140" y="285728"/>
            <a:ext cx="2143140" cy="857256"/>
          </a:xfrm>
          <a:prstGeom prst="round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Программа коррекционной работы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928670"/>
            <a:ext cx="8572560" cy="5715040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Адаптированная основная образовательная программа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(далее АООП) </a:t>
            </a:r>
            <a:r>
              <a:rPr lang="ru-RU" sz="3200" dirty="0" smtClean="0"/>
              <a:t>–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образовательная программа, адаптированная для обучения определенных категорий лиц с ОВЗ, в том числе с инвалидностью. </a:t>
            </a:r>
            <a:endParaRPr lang="ru-RU" sz="3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85720" y="1500174"/>
            <a:ext cx="8643998" cy="5072098"/>
          </a:xfrm>
        </p:spPr>
        <p:txBody>
          <a:bodyPr>
            <a:normAutofit/>
          </a:bodyPr>
          <a:lstStyle/>
          <a:p>
            <a:pPr algn="just">
              <a:buClrTx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Для глухих;</a:t>
            </a:r>
          </a:p>
          <a:p>
            <a:pPr algn="just">
              <a:buClr>
                <a:schemeClr val="tx1"/>
              </a:buClr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Для слабослышащих, позднооглохших;</a:t>
            </a:r>
          </a:p>
          <a:p>
            <a:pPr algn="just">
              <a:buClr>
                <a:schemeClr val="tx1"/>
              </a:buClr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Слепых;</a:t>
            </a:r>
          </a:p>
          <a:p>
            <a:pPr algn="just">
              <a:buClr>
                <a:schemeClr val="tx1"/>
              </a:buClr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Слабовидящих;</a:t>
            </a:r>
          </a:p>
          <a:p>
            <a:pPr algn="just">
              <a:buClr>
                <a:schemeClr val="tx1"/>
              </a:buClr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 тяжелыми нарушениями речи;</a:t>
            </a:r>
          </a:p>
          <a:p>
            <a:pPr algn="just">
              <a:buClr>
                <a:schemeClr val="tx1"/>
              </a:buClr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 нарушениями опорно-двигательного аппарата;</a:t>
            </a:r>
          </a:p>
          <a:p>
            <a:pPr algn="just">
              <a:buClr>
                <a:schemeClr val="tx1"/>
              </a:buClr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 задержкой психического развития;</a:t>
            </a:r>
          </a:p>
          <a:p>
            <a:pPr algn="just">
              <a:buClr>
                <a:schemeClr val="tx1"/>
              </a:buClr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 умственной отсталостью;</a:t>
            </a:r>
          </a:p>
          <a:p>
            <a:pPr algn="just">
              <a:buClr>
                <a:schemeClr val="tx1"/>
              </a:buClr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 расстройством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аутистического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спектра; </a:t>
            </a:r>
          </a:p>
          <a:p>
            <a:pPr algn="just">
              <a:buClr>
                <a:schemeClr val="tx1"/>
              </a:buClr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 сложными дефектами.</a:t>
            </a:r>
          </a:p>
          <a:p>
            <a:pPr algn="just"/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2844" y="142852"/>
            <a:ext cx="8715436" cy="128588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Адаптированные основные образовательные программы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ФЗ от 29.12.2012 № 273 –«Об образовании в РФ»</a:t>
            </a: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).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42852"/>
            <a:ext cx="8786874" cy="6500858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		Адаптированная образовательная программа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(далее АОП) – это образовательная программа, адаптированная для обучения лиц с ОВЗ (в том числе с инвалидностью), с учетом особенностей их психофизического развития, индивидуальных возможностей и при необходимости обеспечивающая коррекцию нарушений развития и социальную адаптацию указанных лиц (ФЗ от 29.12.2012 № 273 – «Об образовании в РФ»</a:t>
            </a: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).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>
              <a:buNone/>
            </a:pPr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АОП разрабатывается самостоятельно образовательной организацией с учетом государственных образовательных стандартов общего образования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 уровням образования 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 (или) федеральных государственных образовательных стандартов образования детей с ОВЗ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 основании основной общеобразовательной программы и в соответствии с особыми образовательными потребностями лиц с ОВЗ.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895</TotalTime>
  <Words>398</Words>
  <Application>Microsoft Office PowerPoint</Application>
  <PresentationFormat>Экран (4:3)</PresentationFormat>
  <Paragraphs>123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Открытая</vt:lpstr>
      <vt:lpstr>   Комитет  образования и науки Волгоградской области  Государственное казённое образовательное учреждение для детей,  нуждающихся в психолого-педагогической и медико-социальной помощи,  «Волгоградский областной центр психолого-медико-социального сопровождения»  </vt:lpstr>
      <vt:lpstr>Федеральный закон от 29.12.2012 № 273 – ФЗ  «Об образовании в Российской Федерации»</vt:lpstr>
      <vt:lpstr>Слайд 3</vt:lpstr>
      <vt:lpstr> Мероприятия  ИПРА ребенка – инвалида,  в части получения образования. </vt:lpstr>
      <vt:lpstr>Слайд 5</vt:lpstr>
      <vt:lpstr>Слайд 6</vt:lpstr>
      <vt:lpstr>Слайд 7</vt:lpstr>
      <vt:lpstr>Адаптированные основные образовательные программы (ФЗ от 29.12.2012 № 273 –«Об образовании в РФ»).</vt:lpstr>
      <vt:lpstr>Слайд 9</vt:lpstr>
      <vt:lpstr>Слайд 10</vt:lpstr>
      <vt:lpstr>Этапы разработки АОП</vt:lpstr>
      <vt:lpstr> *Алгоритм разработки и реализации АОП обучающихся с ОВЗ в образовательной организации. </vt:lpstr>
      <vt:lpstr>Слайд 13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Ленусенька</dc:creator>
  <cp:lastModifiedBy>User</cp:lastModifiedBy>
  <cp:revision>67</cp:revision>
  <dcterms:created xsi:type="dcterms:W3CDTF">2016-01-04T17:09:47Z</dcterms:created>
  <dcterms:modified xsi:type="dcterms:W3CDTF">2016-01-20T10:29:14Z</dcterms:modified>
</cp:coreProperties>
</file>